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70" r:id="rId14"/>
    <p:sldId id="273" r:id="rId15"/>
    <p:sldId id="271" r:id="rId16"/>
    <p:sldId id="276" r:id="rId17"/>
    <p:sldId id="272" r:id="rId18"/>
    <p:sldId id="269" r:id="rId19"/>
    <p:sldId id="274" r:id="rId20"/>
    <p:sldId id="275" r:id="rId21"/>
    <p:sldId id="277" r:id="rId22"/>
    <p:sldId id="278" r:id="rId23"/>
    <p:sldId id="279"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9C6F4F-5182-4E35-ABB5-4EA6207D734A}" type="datetimeFigureOut">
              <a:rPr lang="en-US" smtClean="0"/>
              <a:t>11/22/2013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4DB403-0AFB-4AF4-85B5-5D3BD5FC08F7}" type="slidenum">
              <a:rPr lang="en-US" smtClean="0"/>
              <a:t>‹#›</a:t>
            </a:fld>
            <a:endParaRPr lang="en-US"/>
          </a:p>
        </p:txBody>
      </p:sp>
    </p:spTree>
    <p:extLst>
      <p:ext uri="{BB962C8B-B14F-4D97-AF65-F5344CB8AC3E}">
        <p14:creationId xmlns:p14="http://schemas.microsoft.com/office/powerpoint/2010/main" val="121933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4DB403-0AFB-4AF4-85B5-5D3BD5FC08F7}" type="slidenum">
              <a:rPr lang="en-US" smtClean="0"/>
              <a:t>1</a:t>
            </a:fld>
            <a:endParaRPr lang="en-US"/>
          </a:p>
        </p:txBody>
      </p:sp>
    </p:spTree>
    <p:extLst>
      <p:ext uri="{BB962C8B-B14F-4D97-AF65-F5344CB8AC3E}">
        <p14:creationId xmlns:p14="http://schemas.microsoft.com/office/powerpoint/2010/main" val="3374083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Note the difference in the shipping label compared to the container label on the previous slide.  Department of Transportation (DOT) requires that additional information be noted on shipping containers. See bottom right corner of the label for shipping.</a:t>
            </a:r>
          </a:p>
          <a:p>
            <a:pPr>
              <a:spcBef>
                <a:spcPct val="0"/>
              </a:spcBef>
            </a:pPr>
            <a:endParaRPr lang="en-US" altLang="en-US" smtClean="0"/>
          </a:p>
          <a:p>
            <a:pPr>
              <a:spcBef>
                <a:spcPct val="0"/>
              </a:spcBef>
            </a:pPr>
            <a:r>
              <a:rPr lang="en-US" altLang="en-US" smtClean="0"/>
              <a:t>MIOSHA requires that employees are knowledgeable of both the container and shipping labels.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fld id="{01B3FE1E-1833-43CC-AD70-58E7B9FF4114}" type="slidenum">
              <a:rPr lang="en-US" altLang="en-US">
                <a:solidFill>
                  <a:prstClr val="black"/>
                </a:solidFill>
              </a:rPr>
              <a:pPr/>
              <a:t>13</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2461B12-69B0-46F0-A472-128883037C40}" type="datetimeFigureOut">
              <a:rPr lang="en-US" smtClean="0"/>
              <a:t>11/22/2013</a:t>
            </a:fld>
            <a:endParaRPr lang="en-US"/>
          </a:p>
        </p:txBody>
      </p:sp>
      <p:sp>
        <p:nvSpPr>
          <p:cNvPr id="16" name="Slide Number Placeholder 15"/>
          <p:cNvSpPr>
            <a:spLocks noGrp="1"/>
          </p:cNvSpPr>
          <p:nvPr>
            <p:ph type="sldNum" sz="quarter" idx="11"/>
          </p:nvPr>
        </p:nvSpPr>
        <p:spPr/>
        <p:txBody>
          <a:bodyPr/>
          <a:lstStyle/>
          <a:p>
            <a:fld id="{F41471E4-CE65-4A34-88DE-1C47FCBAD61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61B12-69B0-46F0-A472-128883037C40}" type="datetimeFigureOut">
              <a:rPr lang="en-US" smtClean="0"/>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471E4-CE65-4A34-88DE-1C47FCBAD6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461B12-69B0-46F0-A472-128883037C40}" type="datetimeFigureOut">
              <a:rPr lang="en-US" smtClean="0"/>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471E4-CE65-4A34-88DE-1C47FCBAD61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143000"/>
            <a:ext cx="41148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9144000" cy="1323439"/>
          </a:xfrm>
          <a:prstGeom prst="rect">
            <a:avLst/>
          </a:prstGeom>
          <a:noFill/>
        </p:spPr>
        <p:txBody>
          <a:bodyPr>
            <a:spAutoFit/>
          </a:bodyPr>
          <a:lstStyle/>
          <a:p>
            <a:pPr algn="ctr" defTabSz="457200">
              <a:defRPr/>
            </a:pPr>
            <a:r>
              <a:rPr lang="en-US" sz="8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Franklin Gothic Medium Cond" pitchFamily="34" charset="0"/>
              </a:rPr>
              <a:t>TRAINING  DIVISION</a:t>
            </a:r>
            <a:endParaRPr lang="en-US" sz="8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130951363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Z:\MLGL\patches\pa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Z:\MLGL\patches\pa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1524000"/>
            <a:ext cx="9144000" cy="158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1">
                <a:solidFill>
                  <a:srgbClr val="FFFF00"/>
                </a:solidFill>
                <a:latin typeface="Franklin Gothic Medium Cond"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88069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BDDD34E-8AEB-4CAB-A6F4-0EB460C61AD4}" type="datetime1">
              <a:rPr lang="en-US" altLang="en-US"/>
              <a:pPr/>
              <a:t>11/22/2013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E553526-6518-4915-8F4E-61887F78EEB3}" type="slidenum">
              <a:rPr lang="en-US" altLang="en-US"/>
              <a:pPr/>
              <a:t>‹#›</a:t>
            </a:fld>
            <a:endParaRPr lang="en-US" altLang="en-US"/>
          </a:p>
        </p:txBody>
      </p:sp>
    </p:spTree>
    <p:extLst>
      <p:ext uri="{BB962C8B-B14F-4D97-AF65-F5344CB8AC3E}">
        <p14:creationId xmlns:p14="http://schemas.microsoft.com/office/powerpoint/2010/main" val="1733825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275730C-D684-4DF3-B466-E47C671F1D3A}" type="datetime1">
              <a:rPr lang="en-US" altLang="en-US"/>
              <a:pPr/>
              <a:t>11/22/2013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757AB85-EF83-4074-B4AE-79EA5F7C8548}" type="slidenum">
              <a:rPr lang="en-US" altLang="en-US"/>
              <a:pPr/>
              <a:t>‹#›</a:t>
            </a:fld>
            <a:endParaRPr lang="en-US" altLang="en-US"/>
          </a:p>
        </p:txBody>
      </p:sp>
    </p:spTree>
    <p:extLst>
      <p:ext uri="{BB962C8B-B14F-4D97-AF65-F5344CB8AC3E}">
        <p14:creationId xmlns:p14="http://schemas.microsoft.com/office/powerpoint/2010/main" val="300278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AC94065-D492-4720-B617-4825371E9557}" type="datetime1">
              <a:rPr lang="en-US" altLang="en-US"/>
              <a:pPr/>
              <a:t>11/22/2013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F32B3B5-96F7-4E03-A17E-674A439A5E78}" type="slidenum">
              <a:rPr lang="en-US" altLang="en-US"/>
              <a:pPr/>
              <a:t>‹#›</a:t>
            </a:fld>
            <a:endParaRPr lang="en-US" altLang="en-US"/>
          </a:p>
        </p:txBody>
      </p:sp>
    </p:spTree>
    <p:extLst>
      <p:ext uri="{BB962C8B-B14F-4D97-AF65-F5344CB8AC3E}">
        <p14:creationId xmlns:p14="http://schemas.microsoft.com/office/powerpoint/2010/main" val="1384424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7311D4A-C870-4E3C-9C85-9E35CD7BD99A}" type="datetime1">
              <a:rPr lang="en-US" altLang="en-US"/>
              <a:pPr/>
              <a:t>11/22/2013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4E00FB5-B6D5-49DF-AE4D-E35D3EFEAE3F}" type="slidenum">
              <a:rPr lang="en-US" altLang="en-US"/>
              <a:pPr/>
              <a:t>‹#›</a:t>
            </a:fld>
            <a:endParaRPr lang="en-US" altLang="en-US"/>
          </a:p>
        </p:txBody>
      </p:sp>
    </p:spTree>
    <p:extLst>
      <p:ext uri="{BB962C8B-B14F-4D97-AF65-F5344CB8AC3E}">
        <p14:creationId xmlns:p14="http://schemas.microsoft.com/office/powerpoint/2010/main" val="1730692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6C8E8DF-1829-4DB6-81E2-6499ECFA3C2D}" type="datetime1">
              <a:rPr lang="en-US" altLang="en-US"/>
              <a:pPr/>
              <a:t>11/22/2013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F8ED12D-1967-4834-9D2B-55FE7A339D92}" type="slidenum">
              <a:rPr lang="en-US" altLang="en-US"/>
              <a:pPr/>
              <a:t>‹#›</a:t>
            </a:fld>
            <a:endParaRPr lang="en-US" altLang="en-US"/>
          </a:p>
        </p:txBody>
      </p:sp>
    </p:spTree>
    <p:extLst>
      <p:ext uri="{BB962C8B-B14F-4D97-AF65-F5344CB8AC3E}">
        <p14:creationId xmlns:p14="http://schemas.microsoft.com/office/powerpoint/2010/main" val="2400077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A5756C7-A952-4032-99DF-DCCEC058429F}" type="datetime1">
              <a:rPr lang="en-US" altLang="en-US"/>
              <a:pPr/>
              <a:t>11/22/2013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B436378-41B7-4537-A373-7B1FB4073A3B}" type="slidenum">
              <a:rPr lang="en-US" altLang="en-US"/>
              <a:pPr/>
              <a:t>‹#›</a:t>
            </a:fld>
            <a:endParaRPr lang="en-US" altLang="en-US"/>
          </a:p>
        </p:txBody>
      </p:sp>
    </p:spTree>
    <p:extLst>
      <p:ext uri="{BB962C8B-B14F-4D97-AF65-F5344CB8AC3E}">
        <p14:creationId xmlns:p14="http://schemas.microsoft.com/office/powerpoint/2010/main" val="81765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22461B12-69B0-46F0-A472-128883037C40}" type="datetimeFigureOut">
              <a:rPr lang="en-US" smtClean="0"/>
              <a:t>11/22/2013</a:t>
            </a:fld>
            <a:endParaRPr lang="en-US"/>
          </a:p>
        </p:txBody>
      </p:sp>
      <p:sp>
        <p:nvSpPr>
          <p:cNvPr id="15" name="Slide Number Placeholder 14"/>
          <p:cNvSpPr>
            <a:spLocks noGrp="1"/>
          </p:cNvSpPr>
          <p:nvPr>
            <p:ph type="sldNum" sz="quarter" idx="11"/>
          </p:nvPr>
        </p:nvSpPr>
        <p:spPr/>
        <p:txBody>
          <a:bodyPr/>
          <a:lstStyle/>
          <a:p>
            <a:fld id="{F41471E4-CE65-4A34-88DE-1C47FCBAD61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8CD914B-75D0-4C0B-90B0-9AC37EB8258F}" type="datetime1">
              <a:rPr lang="en-US" altLang="en-US"/>
              <a:pPr/>
              <a:t>11/22/2013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1199CE4-EB81-4E65-967F-6588718B0FEC}" type="slidenum">
              <a:rPr lang="en-US" altLang="en-US"/>
              <a:pPr/>
              <a:t>‹#›</a:t>
            </a:fld>
            <a:endParaRPr lang="en-US" altLang="en-US"/>
          </a:p>
        </p:txBody>
      </p:sp>
    </p:spTree>
    <p:extLst>
      <p:ext uri="{BB962C8B-B14F-4D97-AF65-F5344CB8AC3E}">
        <p14:creationId xmlns:p14="http://schemas.microsoft.com/office/powerpoint/2010/main" val="4142460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9BFF608-8877-47BE-85E3-2F9FFA86F99F}" type="datetime1">
              <a:rPr lang="en-US" altLang="en-US"/>
              <a:pPr/>
              <a:t>11/22/2013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BE0D54-EDF6-4AAB-8695-4D5A6676EB0B}" type="slidenum">
              <a:rPr lang="en-US" altLang="en-US"/>
              <a:pPr/>
              <a:t>‹#›</a:t>
            </a:fld>
            <a:endParaRPr lang="en-US" altLang="en-US"/>
          </a:p>
        </p:txBody>
      </p:sp>
    </p:spTree>
    <p:extLst>
      <p:ext uri="{BB962C8B-B14F-4D97-AF65-F5344CB8AC3E}">
        <p14:creationId xmlns:p14="http://schemas.microsoft.com/office/powerpoint/2010/main" val="3363645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8E58C1A-E8B7-48D6-855A-1689FC3058C3}" type="datetime1">
              <a:rPr lang="en-US" altLang="en-US"/>
              <a:pPr/>
              <a:t>11/22/2013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F2460D0-F750-475E-8623-E6D42280FDE3}" type="slidenum">
              <a:rPr lang="en-US" altLang="en-US"/>
              <a:pPr/>
              <a:t>‹#›</a:t>
            </a:fld>
            <a:endParaRPr lang="en-US" altLang="en-US"/>
          </a:p>
        </p:txBody>
      </p:sp>
    </p:spTree>
    <p:extLst>
      <p:ext uri="{BB962C8B-B14F-4D97-AF65-F5344CB8AC3E}">
        <p14:creationId xmlns:p14="http://schemas.microsoft.com/office/powerpoint/2010/main" val="422272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22461B12-69B0-46F0-A472-128883037C40}" type="datetimeFigureOut">
              <a:rPr lang="en-US" smtClean="0"/>
              <a:t>11/22/2013</a:t>
            </a:fld>
            <a:endParaRPr lang="en-US"/>
          </a:p>
        </p:txBody>
      </p:sp>
      <p:sp>
        <p:nvSpPr>
          <p:cNvPr id="13" name="Slide Number Placeholder 12"/>
          <p:cNvSpPr>
            <a:spLocks noGrp="1"/>
          </p:cNvSpPr>
          <p:nvPr>
            <p:ph type="sldNum" sz="quarter" idx="11"/>
          </p:nvPr>
        </p:nvSpPr>
        <p:spPr/>
        <p:txBody>
          <a:bodyPr/>
          <a:lstStyle/>
          <a:p>
            <a:fld id="{F41471E4-CE65-4A34-88DE-1C47FCBAD61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2461B12-69B0-46F0-A472-128883037C40}" type="datetimeFigureOut">
              <a:rPr lang="en-US" smtClean="0"/>
              <a:t>11/22/2013</a:t>
            </a:fld>
            <a:endParaRPr lang="en-US"/>
          </a:p>
        </p:txBody>
      </p:sp>
      <p:sp>
        <p:nvSpPr>
          <p:cNvPr id="9" name="Slide Number Placeholder 8"/>
          <p:cNvSpPr>
            <a:spLocks noGrp="1"/>
          </p:cNvSpPr>
          <p:nvPr>
            <p:ph type="sldNum" sz="quarter" idx="11"/>
          </p:nvPr>
        </p:nvSpPr>
        <p:spPr/>
        <p:txBody>
          <a:bodyPr/>
          <a:lstStyle/>
          <a:p>
            <a:fld id="{F41471E4-CE65-4A34-88DE-1C47FCBAD61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2461B12-69B0-46F0-A472-128883037C40}" type="datetimeFigureOut">
              <a:rPr lang="en-US" smtClean="0"/>
              <a:t>11/22/2013</a:t>
            </a:fld>
            <a:endParaRPr lang="en-US"/>
          </a:p>
        </p:txBody>
      </p:sp>
      <p:sp>
        <p:nvSpPr>
          <p:cNvPr id="15" name="Slide Number Placeholder 14"/>
          <p:cNvSpPr>
            <a:spLocks noGrp="1"/>
          </p:cNvSpPr>
          <p:nvPr>
            <p:ph type="sldNum" sz="quarter" idx="11"/>
          </p:nvPr>
        </p:nvSpPr>
        <p:spPr/>
        <p:txBody>
          <a:bodyPr/>
          <a:lstStyle/>
          <a:p>
            <a:fld id="{F41471E4-CE65-4A34-88DE-1C47FCBAD61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22461B12-69B0-46F0-A472-128883037C40}" type="datetimeFigureOut">
              <a:rPr lang="en-US" smtClean="0"/>
              <a:t>11/22/2013</a:t>
            </a:fld>
            <a:endParaRPr lang="en-US"/>
          </a:p>
        </p:txBody>
      </p:sp>
      <p:sp>
        <p:nvSpPr>
          <p:cNvPr id="8" name="Slide Number Placeholder 7"/>
          <p:cNvSpPr>
            <a:spLocks noGrp="1"/>
          </p:cNvSpPr>
          <p:nvPr>
            <p:ph type="sldNum" sz="quarter" idx="11"/>
          </p:nvPr>
        </p:nvSpPr>
        <p:spPr/>
        <p:txBody>
          <a:bodyPr/>
          <a:lstStyle/>
          <a:p>
            <a:fld id="{F41471E4-CE65-4A34-88DE-1C47FCBAD61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2461B12-69B0-46F0-A472-128883037C40}" type="datetimeFigureOut">
              <a:rPr lang="en-US" smtClean="0"/>
              <a:t>11/22/2013</a:t>
            </a:fld>
            <a:endParaRPr lang="en-US"/>
          </a:p>
        </p:txBody>
      </p:sp>
      <p:sp>
        <p:nvSpPr>
          <p:cNvPr id="6" name="Slide Number Placeholder 5"/>
          <p:cNvSpPr>
            <a:spLocks noGrp="1"/>
          </p:cNvSpPr>
          <p:nvPr>
            <p:ph type="sldNum" sz="quarter" idx="11"/>
          </p:nvPr>
        </p:nvSpPr>
        <p:spPr/>
        <p:txBody>
          <a:bodyPr/>
          <a:lstStyle/>
          <a:p>
            <a:fld id="{F41471E4-CE65-4A34-88DE-1C47FCBAD618}"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2461B12-69B0-46F0-A472-128883037C40}" type="datetimeFigureOut">
              <a:rPr lang="en-US" smtClean="0"/>
              <a:t>11/22/2013</a:t>
            </a:fld>
            <a:endParaRPr lang="en-US"/>
          </a:p>
        </p:txBody>
      </p:sp>
      <p:sp>
        <p:nvSpPr>
          <p:cNvPr id="16" name="Slide Number Placeholder 15"/>
          <p:cNvSpPr>
            <a:spLocks noGrp="1"/>
          </p:cNvSpPr>
          <p:nvPr>
            <p:ph type="sldNum" sz="quarter" idx="11"/>
          </p:nvPr>
        </p:nvSpPr>
        <p:spPr/>
        <p:txBody>
          <a:bodyPr/>
          <a:lstStyle/>
          <a:p>
            <a:fld id="{F41471E4-CE65-4A34-88DE-1C47FCBAD61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2461B12-69B0-46F0-A472-128883037C40}" type="datetimeFigureOut">
              <a:rPr lang="en-US" smtClean="0"/>
              <a:t>11/22/2013</a:t>
            </a:fld>
            <a:endParaRPr lang="en-US"/>
          </a:p>
        </p:txBody>
      </p:sp>
      <p:sp>
        <p:nvSpPr>
          <p:cNvPr id="14" name="Slide Number Placeholder 13"/>
          <p:cNvSpPr>
            <a:spLocks noGrp="1"/>
          </p:cNvSpPr>
          <p:nvPr>
            <p:ph type="sldNum" sz="quarter" idx="11"/>
          </p:nvPr>
        </p:nvSpPr>
        <p:spPr/>
        <p:txBody>
          <a:bodyPr/>
          <a:lstStyle/>
          <a:p>
            <a:fld id="{F41471E4-CE65-4A34-88DE-1C47FCBAD61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2461B12-69B0-46F0-A472-128883037C40}" type="datetimeFigureOut">
              <a:rPr lang="en-US" smtClean="0"/>
              <a:t>11/22/2013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41471E4-CE65-4A34-88DE-1C47FCBAD61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261C0593-951F-45A9-AE64-16A070671D10}" type="datetime1">
              <a:rPr lang="en-US" altLang="en-US">
                <a:ea typeface="ＭＳ Ｐゴシック" pitchFamily="34" charset="-128"/>
              </a:rPr>
              <a:pPr defTabSz="457200" fontAlgn="base">
                <a:spcBef>
                  <a:spcPct val="0"/>
                </a:spcBef>
                <a:spcAft>
                  <a:spcPct val="0"/>
                </a:spcAft>
              </a:pPr>
              <a:t>11/22/2013</a:t>
            </a:fld>
            <a:endParaRPr lang="en-US" altLang="en-US">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85675B91-078E-4957-8E63-619C8035AC76}" type="slidenum">
              <a:rPr lang="en-US" altLang="en-US">
                <a:ea typeface="ＭＳ Ｐゴシック" pitchFamily="34" charset="-128"/>
              </a:rPr>
              <a:pPr defTabSz="457200"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37691115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2.xml"/><Relationship Id="rId16"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143000" y="1447800"/>
            <a:ext cx="6872287" cy="1015663"/>
          </a:xfrm>
          <a:prstGeom prst="rect">
            <a:avLst/>
          </a:prstGeom>
        </p:spPr>
        <p:txBody>
          <a:bodyPr wrap="square">
            <a:spAutoFit/>
          </a:bodyPr>
          <a:lstStyle/>
          <a:p>
            <a:pPr lvl="0" algn="ctr">
              <a:spcBef>
                <a:spcPct val="0"/>
              </a:spcBef>
            </a:pPr>
            <a:r>
              <a:rPr lang="en-US" altLang="en-US" sz="6000" dirty="0">
                <a:solidFill>
                  <a:srgbClr val="FF0000"/>
                </a:solidFill>
                <a:effectLst>
                  <a:outerShdw blurRad="38100" dist="38100" dir="2700000" algn="tl">
                    <a:srgbClr val="000000">
                      <a:alpha val="43137"/>
                    </a:srgbClr>
                  </a:outerShdw>
                </a:effectLst>
                <a:latin typeface="Franklin Gothic Medium Cond" panose="020B0606030402020204" pitchFamily="34" charset="0"/>
              </a:rPr>
              <a:t>MIOSHA Update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14" y="1174581"/>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174581"/>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78743" y="3429000"/>
            <a:ext cx="6400800" cy="1077218"/>
          </a:xfrm>
          <a:prstGeom prst="rect">
            <a:avLst/>
          </a:prstGeom>
        </p:spPr>
        <p:txBody>
          <a:bodyPr wrap="square">
            <a:spAutoFit/>
          </a:bodyPr>
          <a:lstStyle/>
          <a:p>
            <a:pPr algn="ctr">
              <a:buFont typeface="Arial" pitchFamily="34" charset="0"/>
              <a:buNone/>
            </a:pPr>
            <a:r>
              <a:rPr lang="en-US" altLang="en-US" sz="3200" dirty="0" smtClean="0">
                <a:solidFill>
                  <a:srgbClr val="FFC000"/>
                </a:solidFill>
                <a:latin typeface="Franklin Gothic Medium Cond" panose="020B0606030402020204" pitchFamily="34" charset="0"/>
              </a:rPr>
              <a:t>Hazard Communication Training</a:t>
            </a:r>
          </a:p>
          <a:p>
            <a:pPr algn="ctr">
              <a:buFont typeface="Arial" pitchFamily="34" charset="0"/>
              <a:buNone/>
            </a:pPr>
            <a:r>
              <a:rPr lang="en-US" altLang="en-US" sz="3200" dirty="0" smtClean="0">
                <a:solidFill>
                  <a:srgbClr val="FFC000"/>
                </a:solidFill>
                <a:latin typeface="Franklin Gothic Medium Cond" panose="020B0606030402020204" pitchFamily="34" charset="0"/>
              </a:rPr>
              <a:t>Including GHS Revisions</a:t>
            </a:r>
          </a:p>
        </p:txBody>
      </p:sp>
    </p:spTree>
    <p:extLst>
      <p:ext uri="{BB962C8B-B14F-4D97-AF65-F5344CB8AC3E}">
        <p14:creationId xmlns:p14="http://schemas.microsoft.com/office/powerpoint/2010/main" val="3803550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4775"/>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104775"/>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465841" y="657225"/>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Chemical Classifications: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428" y="1828800"/>
            <a:ext cx="6814425" cy="486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45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28" y="314325"/>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14325"/>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540028" y="609600"/>
            <a:ext cx="8229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Labels</a:t>
            </a:r>
          </a:p>
        </p:txBody>
      </p:sp>
      <p:sp>
        <p:nvSpPr>
          <p:cNvPr id="7" name="Content Placeholder 2"/>
          <p:cNvSpPr txBox="1">
            <a:spLocks/>
          </p:cNvSpPr>
          <p:nvPr/>
        </p:nvSpPr>
        <p:spPr bwMode="auto">
          <a:xfrm>
            <a:off x="533400" y="2277357"/>
            <a:ext cx="3886200"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Tx/>
              <a:buSzTx/>
              <a:buFont typeface="Wingdings 2" pitchFamily="18" charset="2"/>
              <a:buNone/>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There are several new label elements:</a:t>
            </a: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Symbols called “Pictograms”</a:t>
            </a: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Signal Words</a:t>
            </a: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Hazard Statements</a:t>
            </a: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Precautionary Statements</a:t>
            </a: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Product Identification</a:t>
            </a: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Supplier/Manufacturer Identification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252" y="2106259"/>
            <a:ext cx="3602823" cy="435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863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3"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2"/>
          <p:cNvSpPr txBox="1">
            <a:spLocks/>
          </p:cNvSpPr>
          <p:nvPr/>
        </p:nvSpPr>
        <p:spPr bwMode="auto">
          <a:xfrm>
            <a:off x="219566" y="670972"/>
            <a:ext cx="8458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Labels: Shipping</a:t>
            </a:r>
            <a:endParaRPr kumimoji="0" lang="en-US" altLang="en-US" sz="40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endParaRPr>
          </a:p>
        </p:txBody>
      </p:sp>
      <p:sp>
        <p:nvSpPr>
          <p:cNvPr id="5" name="Content Placeholder 3"/>
          <p:cNvSpPr txBox="1">
            <a:spLocks/>
          </p:cNvSpPr>
          <p:nvPr/>
        </p:nvSpPr>
        <p:spPr bwMode="auto">
          <a:xfrm>
            <a:off x="211318" y="1985210"/>
            <a:ext cx="3886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Wingdings 2" pitchFamily="18" charset="2"/>
              <a:buNone/>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cs typeface="Arial" pitchFamily="34" charset="0"/>
              </a:rPr>
              <a:t>Effective June 1, 2015 all shipping labels will be required to have all GHS label elements </a:t>
            </a:r>
          </a:p>
          <a:p>
            <a:pPr marL="0" marR="0" lvl="0" indent="0" algn="l" defTabSz="914400" rtl="0" eaLnBrk="1" fontAlgn="base" latinLnBrk="0" hangingPunct="1">
              <a:lnSpc>
                <a:spcPct val="100000"/>
              </a:lnSpc>
              <a:spcBef>
                <a:spcPct val="20000"/>
              </a:spcBef>
              <a:spcAft>
                <a:spcPct val="0"/>
              </a:spcAft>
              <a:buClrTx/>
              <a:buSzTx/>
              <a:buFont typeface="Wingdings 2" pitchFamily="18" charset="2"/>
              <a:buNone/>
              <a:tabLst/>
              <a:defRPr/>
            </a:pPr>
            <a:endParaRPr kumimoji="0" lang="en-US" altLang="en-US" sz="32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53" y="3810164"/>
            <a:ext cx="2010876"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986781"/>
            <a:ext cx="4343929" cy="473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339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1842014044"/>
              </p:ext>
            </p:extLst>
          </p:nvPr>
        </p:nvGraphicFramePr>
        <p:xfrm>
          <a:off x="0" y="79375"/>
          <a:ext cx="9144000" cy="6948489"/>
        </p:xfrm>
        <a:graphic>
          <a:graphicData uri="http://schemas.openxmlformats.org/drawingml/2006/table">
            <a:tbl>
              <a:tblPr/>
              <a:tblGrid>
                <a:gridCol w="3048000"/>
                <a:gridCol w="3048000"/>
                <a:gridCol w="3048000"/>
              </a:tblGrid>
              <a:tr h="357188">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C000"/>
                          </a:solidFill>
                          <a:effectLst/>
                          <a:latin typeface="Constantia" pitchFamily="18" charset="0"/>
                          <a:ea typeface="ＭＳ Ｐゴシック" pitchFamily="34" charset="-128"/>
                        </a:rPr>
                        <a:t>Transport "Pictograms"</a:t>
                      </a:r>
                    </a:p>
                  </a:txBody>
                  <a:tcPr marL="0" marR="0" marT="0" marB="0"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85725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dirty="0" smtClean="0">
                        <a:ln>
                          <a:noFill/>
                        </a:ln>
                        <a:solidFill>
                          <a:schemeClr val="tx1"/>
                        </a:solidFill>
                        <a:effectLst/>
                        <a:latin typeface="Constantia" pitchFamily="18"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r>
              <a:tr h="4572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rPr>
                        <a:t>Flammable Liquid Flammable Gas Flammable Aerosol</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latin typeface="Constantia" pitchFamily="18" charset="0"/>
                          <a:ea typeface="ＭＳ Ｐゴシック" pitchFamily="34" charset="-128"/>
                        </a:rPr>
                        <a:t>Flammable solid Self-Reactive Substances</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rPr>
                        <a:t>Pyrophorics (Spontaneously Combustible) Self-Heating Substances</a:t>
                      </a:r>
                    </a:p>
                  </a:txBody>
                  <a:tcPr marL="0" marR="0" marT="0" marB="0" horzOverflow="overflow">
                    <a:lnL>
                      <a:noFill/>
                    </a:lnL>
                    <a:lnR>
                      <a:noFill/>
                    </a:lnR>
                    <a:lnT>
                      <a:noFill/>
                    </a:lnT>
                    <a:lnB>
                      <a:noFill/>
                    </a:lnB>
                    <a:lnTlToBr>
                      <a:noFill/>
                    </a:lnTlToBr>
                    <a:lnBlToTr>
                      <a:noFill/>
                    </a:lnBlToTr>
                    <a:noFill/>
                  </a:tcPr>
                </a:tc>
              </a:tr>
              <a:tr h="8382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dirty="0" smtClean="0">
                        <a:ln>
                          <a:noFill/>
                        </a:ln>
                        <a:solidFill>
                          <a:schemeClr val="tx1"/>
                        </a:solidFill>
                        <a:effectLst/>
                        <a:latin typeface="Constantia" pitchFamily="18"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r>
              <a:tr h="6858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rPr>
                        <a:t>Substances, which in contact with water, emit flammable gases (Dangerous When Wet)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latin typeface="Constantia" pitchFamily="18" charset="0"/>
                          <a:ea typeface="ＭＳ Ｐゴシック" pitchFamily="34" charset="-128"/>
                        </a:rPr>
                        <a:t>Oxidizing Gases Oxidizing Liquids Oxidizing Solids </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smtClean="0">
                          <a:ln>
                            <a:noFill/>
                          </a:ln>
                          <a:solidFill>
                            <a:schemeClr val="tx1"/>
                          </a:solidFill>
                          <a:effectLst/>
                          <a:latin typeface="Constantia" pitchFamily="18" charset="0"/>
                          <a:ea typeface="ＭＳ Ｐゴシック" pitchFamily="34" charset="-128"/>
                        </a:rPr>
                        <a:t>Explosive Divisions 1.1, 1.2, 1.3</a:t>
                      </a:r>
                    </a:p>
                  </a:txBody>
                  <a:tcPr marL="0" marR="0" marT="0" marB="0" horzOverflow="overflow">
                    <a:lnL>
                      <a:noFill/>
                    </a:lnL>
                    <a:lnR>
                      <a:noFill/>
                    </a:lnR>
                    <a:lnT>
                      <a:noFill/>
                    </a:lnT>
                    <a:lnB>
                      <a:noFill/>
                    </a:lnB>
                    <a:lnTlToBr>
                      <a:noFill/>
                    </a:lnTlToBr>
                    <a:lnBlToTr>
                      <a:noFill/>
                    </a:lnBlToTr>
                    <a:noFill/>
                  </a:tcPr>
                </a:tc>
              </a:tr>
              <a:tr h="8382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r>
              <a:tr h="357188">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rPr>
                        <a:t>Explosive Division 1.4</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rPr>
                        <a:t>Explosive Division 1.5</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rPr>
                        <a:t>       Explosive Division 1.6</a:t>
                      </a:r>
                    </a:p>
                  </a:txBody>
                  <a:tcPr marL="0" marR="0" marT="0" marB="0" horzOverflow="overflow">
                    <a:lnL>
                      <a:noFill/>
                    </a:lnL>
                    <a:lnR>
                      <a:noFill/>
                    </a:lnR>
                    <a:lnT>
                      <a:noFill/>
                    </a:lnT>
                    <a:lnB>
                      <a:noFill/>
                    </a:lnB>
                    <a:lnTlToBr>
                      <a:noFill/>
                    </a:lnTlToBr>
                    <a:lnBlToTr>
                      <a:noFill/>
                    </a:lnBlToTr>
                    <a:noFill/>
                  </a:tcPr>
                </a:tc>
              </a:tr>
              <a:tr h="862013">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r>
              <a:tr h="4572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rPr>
                        <a:t>Compressed Gases</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rPr>
                        <a:t>Acute Toxicity (Poison): Oral, Dermal, Inhalation</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rPr>
                        <a:t>                 Corrosive</a:t>
                      </a:r>
                    </a:p>
                  </a:txBody>
                  <a:tcPr marL="0" marR="0" marT="0" marB="0" horzOverflow="overflow">
                    <a:lnL>
                      <a:noFill/>
                    </a:lnL>
                    <a:lnR>
                      <a:noFill/>
                    </a:lnR>
                    <a:lnT>
                      <a:noFill/>
                    </a:lnT>
                    <a:lnB>
                      <a:noFill/>
                    </a:lnB>
                    <a:lnTlToBr>
                      <a:noFill/>
                    </a:lnTlToBr>
                    <a:lnBlToTr>
                      <a:noFill/>
                    </a:lnBlToTr>
                    <a:noFill/>
                  </a:tcPr>
                </a:tc>
              </a:tr>
              <a:tr h="7620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endParaRPr>
                    </a:p>
                  </a:txBody>
                  <a:tcPr marL="0" marR="0" marT="0" marB="0" horzOverflow="overflow">
                    <a:lnL>
                      <a:noFill/>
                    </a:lnL>
                    <a:lnR>
                      <a:noFill/>
                    </a:lnR>
                    <a:lnT>
                      <a:noFill/>
                    </a:lnT>
                    <a:lnB>
                      <a:noFill/>
                    </a:lnB>
                    <a:lnTlToBr>
                      <a:noFill/>
                    </a:lnTlToBr>
                    <a:lnBlToTr>
                      <a:noFill/>
                    </a:lnBlToTr>
                    <a:noFill/>
                  </a:tcPr>
                </a:tc>
                <a:tc gridSpan="2">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Constantia" pitchFamily="18" charset="0"/>
                          <a:ea typeface="ＭＳ Ｐゴシック" pitchFamily="34" charset="-128"/>
                        </a:rPr>
                        <a:t> </a:t>
                      </a:r>
                    </a:p>
                  </a:txBody>
                  <a:tcPr marL="0" marR="0" marT="0" marB="0" horzOverflow="overflow">
                    <a:lnL>
                      <a:noFill/>
                    </a:lnL>
                    <a:lnR>
                      <a:noFill/>
                    </a:lnR>
                    <a:lnT>
                      <a:noFill/>
                    </a:lnT>
                    <a:lnB>
                      <a:noFill/>
                    </a:lnB>
                    <a:lnTlToBr>
                      <a:noFill/>
                    </a:lnTlToBr>
                    <a:lnBlToTr>
                      <a:noFill/>
                    </a:lnBlToTr>
                    <a:noFill/>
                  </a:tcPr>
                </a:tc>
                <a:tc hMerge="1">
                  <a:txBody>
                    <a:bodyPr/>
                    <a:lstStyle/>
                    <a:p>
                      <a:endParaRPr lang="en-US"/>
                    </a:p>
                  </a:txBody>
                  <a:tcPr/>
                </a:tc>
              </a:tr>
              <a:tr h="47625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latin typeface="Constantia" pitchFamily="18" charset="0"/>
                          <a:ea typeface="ＭＳ Ｐゴシック" pitchFamily="34" charset="-128"/>
                        </a:rPr>
                        <a:t>Marine Pollutant</a:t>
                      </a:r>
                    </a:p>
                  </a:txBody>
                  <a:tcPr marL="0" marR="0" marT="0" marB="0" horzOverflow="overflow">
                    <a:lnL>
                      <a:noFill/>
                    </a:lnL>
                    <a:lnR>
                      <a:noFill/>
                    </a:lnR>
                    <a:lnT>
                      <a:noFill/>
                    </a:lnT>
                    <a:lnB>
                      <a:noFill/>
                    </a:lnB>
                    <a:lnTlToBr>
                      <a:noFill/>
                    </a:lnTlToBr>
                    <a:lnBlToTr>
                      <a:noFill/>
                    </a:lnBlToTr>
                    <a:noFill/>
                  </a:tcPr>
                </a:tc>
                <a:tc gridSpan="2">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37931725" indent="-37474525">
                        <a:spcBef>
                          <a:spcPct val="20000"/>
                        </a:spcBef>
                        <a:buFont typeface="Arial" pitchFamily="34" charset="0"/>
                        <a:defRPr sz="2400">
                          <a:solidFill>
                            <a:schemeClr val="tx1"/>
                          </a:solidFill>
                          <a:latin typeface="Calibri" pitchFamily="34" charset="0"/>
                          <a:ea typeface="ＭＳ Ｐゴシック" pitchFamily="34" charset="-128"/>
                        </a:defRPr>
                      </a:lvl2pPr>
                      <a:lvl3pPr>
                        <a:spcBef>
                          <a:spcPct val="20000"/>
                        </a:spcBef>
                        <a:defRPr sz="2000">
                          <a:solidFill>
                            <a:schemeClr val="tx1"/>
                          </a:solidFill>
                          <a:latin typeface="Calibri" pitchFamily="34" charset="0"/>
                          <a:ea typeface="ＭＳ Ｐゴシック" pitchFamily="34" charset="-128"/>
                        </a:defRPr>
                      </a:lvl3pPr>
                      <a:lvl4pPr>
                        <a:spcBef>
                          <a:spcPct val="20000"/>
                        </a:spcBef>
                        <a:defRPr>
                          <a:solidFill>
                            <a:schemeClr val="tx1"/>
                          </a:solidFill>
                          <a:latin typeface="Calibri" pitchFamily="34" charset="0"/>
                          <a:ea typeface="ＭＳ Ｐゴシック" pitchFamily="34" charset="-128"/>
                        </a:defRPr>
                      </a:lvl4pPr>
                      <a:lvl5pPr>
                        <a:spcBef>
                          <a:spcPct val="20000"/>
                        </a:spcBef>
                        <a:defRPr>
                          <a:solidFill>
                            <a:schemeClr val="tx1"/>
                          </a:solidFill>
                          <a:latin typeface="Calibri" pitchFamily="34" charset="0"/>
                          <a:ea typeface="ＭＳ Ｐゴシック" pitchFamily="34" charset="-128"/>
                        </a:defRPr>
                      </a:lvl5pPr>
                      <a:lvl6pPr marL="457200" fontAlgn="base">
                        <a:spcBef>
                          <a:spcPct val="20000"/>
                        </a:spcBef>
                        <a:spcAft>
                          <a:spcPct val="0"/>
                        </a:spcAft>
                        <a:defRPr>
                          <a:solidFill>
                            <a:schemeClr val="tx1"/>
                          </a:solidFill>
                          <a:latin typeface="Calibri" pitchFamily="34" charset="0"/>
                          <a:ea typeface="ＭＳ Ｐゴシック" pitchFamily="34" charset="-128"/>
                        </a:defRPr>
                      </a:lvl6pPr>
                      <a:lvl7pPr marL="914400" fontAlgn="base">
                        <a:spcBef>
                          <a:spcPct val="20000"/>
                        </a:spcBef>
                        <a:spcAft>
                          <a:spcPct val="0"/>
                        </a:spcAft>
                        <a:defRPr>
                          <a:solidFill>
                            <a:schemeClr val="tx1"/>
                          </a:solidFill>
                          <a:latin typeface="Calibri" pitchFamily="34" charset="0"/>
                          <a:ea typeface="ＭＳ Ｐゴシック" pitchFamily="34" charset="-128"/>
                        </a:defRPr>
                      </a:lvl7pPr>
                      <a:lvl8pPr marL="1371600" fontAlgn="base">
                        <a:spcBef>
                          <a:spcPct val="20000"/>
                        </a:spcBef>
                        <a:spcAft>
                          <a:spcPct val="0"/>
                        </a:spcAft>
                        <a:defRPr>
                          <a:solidFill>
                            <a:schemeClr val="tx1"/>
                          </a:solidFill>
                          <a:latin typeface="Calibri" pitchFamily="34" charset="0"/>
                          <a:ea typeface="ＭＳ Ｐゴシック" pitchFamily="34" charset="-128"/>
                        </a:defRPr>
                      </a:lvl8pPr>
                      <a:lvl9pPr marL="1828800" fontAlgn="base">
                        <a:spcBef>
                          <a:spcPct val="200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latin typeface="Constantia" pitchFamily="18" charset="0"/>
                          <a:ea typeface="ＭＳ Ｐゴシック" pitchFamily="34" charset="-128"/>
                        </a:rPr>
                        <a:t>                                                     Organic Peroxides</a:t>
                      </a:r>
                    </a:p>
                  </a:txBody>
                  <a:tcPr marL="0" marR="0" marT="0" marB="0" horzOverflow="overflow">
                    <a:lnL>
                      <a:noFill/>
                    </a:lnL>
                    <a:lnR>
                      <a:noFill/>
                    </a:lnR>
                    <a:lnT>
                      <a:noFill/>
                    </a:lnT>
                    <a:lnB>
                      <a:noFill/>
                    </a:lnB>
                    <a:lnTlToBr>
                      <a:noFill/>
                    </a:lnTlToBr>
                    <a:lnBlToTr>
                      <a:noFill/>
                    </a:lnBlToTr>
                    <a:noFill/>
                  </a:tcPr>
                </a:tc>
                <a:tc hMerge="1">
                  <a:txBody>
                    <a:bodyPr/>
                    <a:lstStyle/>
                    <a:p>
                      <a:endParaRPr lang="en-US"/>
                    </a:p>
                  </a:txBody>
                  <a:tcPr/>
                </a:tc>
              </a:tr>
            </a:tbl>
          </a:graphicData>
        </a:graphic>
      </p:graphicFrame>
      <p:pic>
        <p:nvPicPr>
          <p:cNvPr id="40992" name="Picture 2" descr="Pict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3" y="457200"/>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3" name="Picture 3" descr="Picto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57200"/>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4" name="Picture 4" descr="Picto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288" y="457200"/>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5" name="Picture 5" descr="Pictogr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213" y="1752600"/>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6" name="Picture 6" descr="Pictogr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9050" y="1733550"/>
            <a:ext cx="876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7" name="Picture 7" descr="Pictogra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1638" y="1762125"/>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8" name="Picture 8" descr="Pictogra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850" y="3276600"/>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9" name="Picture 9" descr="Pictogra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5725" y="3124200"/>
            <a:ext cx="8096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0" name="Picture 10" descr="Pictogra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70688" y="333057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1" name="Picture 11" descr="Pictogra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1850" y="442912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2" name="Picture 12" descr="Pictogra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5250" y="442912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3" name="Picture 13" descr="Pictogra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70688" y="4449763"/>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4" name="Picture 15" descr="Pictogram"/>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0688" y="5707063"/>
            <a:ext cx="8286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5" name="Picture 4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1850" y="5661025"/>
            <a:ext cx="88423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856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3"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507762" y="4841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Labels: Pictograms</a:t>
            </a:r>
          </a:p>
        </p:txBody>
      </p:sp>
      <p:sp>
        <p:nvSpPr>
          <p:cNvPr id="5" name="Content Placeholder 2"/>
          <p:cNvSpPr txBox="1">
            <a:spLocks/>
          </p:cNvSpPr>
          <p:nvPr/>
        </p:nvSpPr>
        <p:spPr bwMode="auto">
          <a:xfrm>
            <a:off x="507762" y="2057400"/>
            <a:ext cx="8229600" cy="27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32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There are 9 pictograms.  Only 8 are regulated by MIOSHA</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600"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Health Hazards </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600"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Physical Hazards</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600"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Environmental Hazards (Regulated by DEQ)</a:t>
            </a:r>
          </a:p>
        </p:txBody>
      </p:sp>
      <p:grpSp>
        <p:nvGrpSpPr>
          <p:cNvPr id="8" name="Group 8"/>
          <p:cNvGrpSpPr>
            <a:grpSpLocks/>
          </p:cNvGrpSpPr>
          <p:nvPr/>
        </p:nvGrpSpPr>
        <p:grpSpPr bwMode="auto">
          <a:xfrm>
            <a:off x="0" y="5149850"/>
            <a:ext cx="9144000" cy="1447800"/>
            <a:chOff x="240" y="3216"/>
            <a:chExt cx="5394" cy="816"/>
          </a:xfrm>
        </p:grpSpPr>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3456"/>
              <a:ext cx="5394"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2640" y="3216"/>
              <a:ext cx="576" cy="816"/>
            </a:xfrm>
            <a:prstGeom prst="rect">
              <a:avLst/>
            </a:prstGeom>
            <a:solidFill>
              <a:srgbClr val="4F81BD">
                <a:alpha val="49019"/>
              </a:srgbClr>
            </a:solidFill>
            <a:ln w="9525">
              <a:solidFill>
                <a:sysClr val="window" lastClr="FFFFFF"/>
              </a:solidFill>
              <a:miter lim="800000"/>
              <a:headEnd/>
              <a:tailEnd/>
            </a:ln>
          </p:spPr>
          <p:txBody>
            <a:bodyPr wrap="none" anchor="ct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smtClean="0">
                  <a:ln>
                    <a:noFill/>
                  </a:ln>
                  <a:solidFill>
                    <a:srgbClr val="FFFF66"/>
                  </a:solidFill>
                  <a:effectLst/>
                  <a:uLnTx/>
                  <a:uFillTx/>
                  <a:latin typeface="Calibri" pitchFamily="34" charset="0"/>
                  <a:ea typeface="ＭＳ Ｐゴシック" pitchFamily="34" charset="-128"/>
                </a:rPr>
                <a:t>DEQ</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prstClr val="white"/>
                </a:solidFill>
                <a:effectLst/>
                <a:uLnTx/>
                <a:uFillTx/>
                <a:latin typeface="Calibri" pitchFamily="34" charset="0"/>
                <a:ea typeface="ＭＳ Ｐゴシック" pitchFamily="34" charset="-128"/>
              </a:endParaRP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prstClr val="white"/>
                </a:solidFill>
                <a:effectLst/>
                <a:uLnTx/>
                <a:uFillTx/>
                <a:latin typeface="Calibri" pitchFamily="34" charset="0"/>
                <a:ea typeface="ＭＳ Ｐゴシック" pitchFamily="34" charset="-128"/>
              </a:endParaRP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prstClr val="white"/>
                </a:solidFill>
                <a:effectLst/>
                <a:uLnTx/>
                <a:uFillTx/>
                <a:latin typeface="Calibri" pitchFamily="34" charset="0"/>
                <a:ea typeface="ＭＳ Ｐゴシック" pitchFamily="34" charset="-128"/>
              </a:endParaRPr>
            </a:p>
          </p:txBody>
        </p:sp>
      </p:grpSp>
    </p:spTree>
    <p:extLst>
      <p:ext uri="{BB962C8B-B14F-4D97-AF65-F5344CB8AC3E}">
        <p14:creationId xmlns:p14="http://schemas.microsoft.com/office/powerpoint/2010/main" val="1368781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3" y="15240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029" y="15240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228600" y="485775"/>
            <a:ext cx="8686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Labels: Pictograms – </a:t>
            </a:r>
            <a:br>
              <a:rPr kumimoji="0" lang="en-US" altLang="en-US" sz="36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br>
            <a:r>
              <a:rPr kumimoji="0" lang="en-US" altLang="en-US" sz="36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Health Hazards</a:t>
            </a:r>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493" y="2209799"/>
            <a:ext cx="2503488"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5604" y="1729426"/>
            <a:ext cx="2511425"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095604" y="4428241"/>
            <a:ext cx="366959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Acute toxicity (Less Severe):</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Irritant</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Dermal sensitizer</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Acute toxicity (harmful)</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Narcotic effects</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Respiratory tract irritation</a:t>
            </a:r>
          </a:p>
        </p:txBody>
      </p:sp>
      <p:sp>
        <p:nvSpPr>
          <p:cNvPr id="10" name="TextBox 9"/>
          <p:cNvSpPr txBox="1">
            <a:spLocks noChangeArrowheads="1"/>
          </p:cNvSpPr>
          <p:nvPr/>
        </p:nvSpPr>
        <p:spPr bwMode="auto">
          <a:xfrm>
            <a:off x="419493" y="4890940"/>
            <a:ext cx="299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Acute toxicity (Severe)</a:t>
            </a:r>
          </a:p>
        </p:txBody>
      </p:sp>
      <p:sp>
        <p:nvSpPr>
          <p:cNvPr id="11" name="TextBox 2"/>
          <p:cNvSpPr txBox="1">
            <a:spLocks noChangeArrowheads="1"/>
          </p:cNvSpPr>
          <p:nvPr/>
        </p:nvSpPr>
        <p:spPr bwMode="auto">
          <a:xfrm>
            <a:off x="419493" y="6274603"/>
            <a:ext cx="3587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FFFF00"/>
                </a:solidFill>
                <a:effectLst/>
                <a:uLnTx/>
                <a:uFillTx/>
                <a:latin typeface="Calibri" pitchFamily="34" charset="0"/>
                <a:ea typeface="ＭＳ Ｐゴシック" pitchFamily="34" charset="-128"/>
              </a:rPr>
              <a:t>Acute  = short-term effect</a:t>
            </a:r>
          </a:p>
        </p:txBody>
      </p:sp>
    </p:spTree>
    <p:extLst>
      <p:ext uri="{BB962C8B-B14F-4D97-AF65-F5344CB8AC3E}">
        <p14:creationId xmlns:p14="http://schemas.microsoft.com/office/powerpoint/2010/main" val="1816729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35" y="15240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15240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228600" y="485775"/>
            <a:ext cx="8686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Labels: Pictograms – </a:t>
            </a:r>
            <a:br>
              <a:rPr kumimoji="0" lang="en-US" altLang="en-US" sz="36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br>
            <a:r>
              <a:rPr kumimoji="0" lang="en-US" altLang="en-US" sz="36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Health Hazards</a:t>
            </a:r>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764" y="2209800"/>
            <a:ext cx="2506662"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425335" y="5029198"/>
            <a:ext cx="28055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Skin corrosion</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Serious eye damage/</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Eye irritation</a:t>
            </a:r>
          </a:p>
        </p:txBody>
      </p:sp>
      <p:pic>
        <p:nvPicPr>
          <p:cNvPr id="9"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8567" y="1714500"/>
            <a:ext cx="250825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p:cNvSpPr txBox="1">
            <a:spLocks noChangeArrowheads="1"/>
          </p:cNvSpPr>
          <p:nvPr/>
        </p:nvSpPr>
        <p:spPr bwMode="auto">
          <a:xfrm>
            <a:off x="5088567" y="4327918"/>
            <a:ext cx="287610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Carcinogen</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Respiratory sensitizer</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Reproductive toxicity</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Target organ toxicity</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Mutagenicity</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Aspiration Hazard</a:t>
            </a:r>
          </a:p>
        </p:txBody>
      </p:sp>
    </p:spTree>
    <p:extLst>
      <p:ext uri="{BB962C8B-B14F-4D97-AF65-F5344CB8AC3E}">
        <p14:creationId xmlns:p14="http://schemas.microsoft.com/office/powerpoint/2010/main" val="700262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55" y="15240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15240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940" y="1727069"/>
            <a:ext cx="2555877" cy="248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5101079" y="4419600"/>
            <a:ext cx="276069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Flammables</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Self </a:t>
            </a:r>
            <a:r>
              <a:rPr kumimoji="0" lang="en-US" altLang="en-US" sz="2400" b="0" i="0" u="none" strike="noStrike" kern="0" cap="none" spc="0" normalizeH="0" baseline="0" noProof="0" dirty="0" err="1" smtClean="0">
                <a:ln>
                  <a:noFill/>
                </a:ln>
                <a:solidFill>
                  <a:prstClr val="white"/>
                </a:solidFill>
                <a:effectLst/>
                <a:uLnTx/>
                <a:uFillTx/>
                <a:latin typeface="Calibri" pitchFamily="34" charset="0"/>
                <a:ea typeface="ＭＳ Ｐゴシック" pitchFamily="34" charset="-128"/>
              </a:rPr>
              <a:t>reactives</a:t>
            </a:r>
            <a:endPar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err="1" smtClean="0">
                <a:ln>
                  <a:noFill/>
                </a:ln>
                <a:solidFill>
                  <a:prstClr val="white"/>
                </a:solidFill>
                <a:effectLst/>
                <a:uLnTx/>
                <a:uFillTx/>
                <a:latin typeface="Calibri" pitchFamily="34" charset="0"/>
                <a:ea typeface="ＭＳ Ｐゴシック" pitchFamily="34" charset="-128"/>
              </a:rPr>
              <a:t>Pyrophorics</a:t>
            </a:r>
            <a:endPar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Self heating</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Emits flammable gas</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Organic peroxides</a:t>
            </a:r>
          </a:p>
        </p:txBody>
      </p:sp>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355" y="2209800"/>
            <a:ext cx="2548445" cy="2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423355" y="5162600"/>
            <a:ext cx="3219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FFFFFF"/>
                </a:solidFill>
                <a:effectLst/>
                <a:uLnTx/>
                <a:uFillTx/>
                <a:latin typeface="Calibri" pitchFamily="34" charset="0"/>
                <a:ea typeface="ＭＳ Ｐゴシック" pitchFamily="34" charset="-128"/>
              </a:rPr>
              <a:t>Explosives</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FFFFFF"/>
                </a:solidFill>
                <a:effectLst/>
                <a:uLnTx/>
                <a:uFillTx/>
                <a:latin typeface="Calibri" pitchFamily="34" charset="0"/>
                <a:ea typeface="ＭＳ Ｐゴシック" pitchFamily="34" charset="-128"/>
              </a:rPr>
              <a:t>Self  </a:t>
            </a:r>
            <a:r>
              <a:rPr kumimoji="0" lang="en-US" altLang="en-US" sz="2400" b="0" i="0" u="none" strike="noStrike" kern="0" cap="none" spc="0" normalizeH="0" baseline="0" noProof="0" dirty="0" err="1" smtClean="0">
                <a:ln>
                  <a:noFill/>
                </a:ln>
                <a:solidFill>
                  <a:srgbClr val="FFFFFF"/>
                </a:solidFill>
                <a:effectLst/>
                <a:uLnTx/>
                <a:uFillTx/>
                <a:latin typeface="Calibri" pitchFamily="34" charset="0"/>
                <a:ea typeface="ＭＳ Ｐゴシック" pitchFamily="34" charset="-128"/>
              </a:rPr>
              <a:t>reactives</a:t>
            </a:r>
            <a:endParaRPr kumimoji="0" lang="en-US" altLang="en-US" sz="2400" b="0" i="0" u="none" strike="noStrike" kern="0" cap="none" spc="0" normalizeH="0" baseline="0" noProof="0" dirty="0" smtClean="0">
              <a:ln>
                <a:noFill/>
              </a:ln>
              <a:solidFill>
                <a:srgbClr val="FFFFFF"/>
              </a:solidFill>
              <a:effectLst/>
              <a:uLnTx/>
              <a:uFillTx/>
              <a:latin typeface="Calibri" pitchFamily="34" charset="0"/>
              <a:ea typeface="ＭＳ Ｐゴシック" pitchFamily="34" charset="-128"/>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FFFFFF"/>
                </a:solidFill>
                <a:effectLst/>
                <a:uLnTx/>
                <a:uFillTx/>
                <a:latin typeface="Calibri" pitchFamily="34" charset="0"/>
                <a:ea typeface="ＭＳ Ｐゴシック" pitchFamily="34" charset="-128"/>
              </a:rPr>
              <a:t>Organic peroxides</a:t>
            </a:r>
          </a:p>
        </p:txBody>
      </p:sp>
      <p:sp>
        <p:nvSpPr>
          <p:cNvPr id="12" name="Title 1"/>
          <p:cNvSpPr txBox="1">
            <a:spLocks/>
          </p:cNvSpPr>
          <p:nvPr/>
        </p:nvSpPr>
        <p:spPr bwMode="auto">
          <a:xfrm>
            <a:off x="228600" y="485775"/>
            <a:ext cx="8686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Labels: Pictograms – </a:t>
            </a:r>
            <a:br>
              <a:rPr kumimoji="0" lang="en-US" altLang="en-US" sz="36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br>
            <a:r>
              <a:rPr kumimoji="0" lang="en-US" altLang="en-US" sz="36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Health Hazards</a:t>
            </a:r>
          </a:p>
        </p:txBody>
      </p:sp>
    </p:spTree>
    <p:extLst>
      <p:ext uri="{BB962C8B-B14F-4D97-AF65-F5344CB8AC3E}">
        <p14:creationId xmlns:p14="http://schemas.microsoft.com/office/powerpoint/2010/main" val="624248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2" y="15240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6" y="15240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227815" y="485775"/>
            <a:ext cx="8686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Labels: Pictograms – </a:t>
            </a:r>
            <a:br>
              <a:rPr kumimoji="0" lang="en-US" altLang="en-US" sz="36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br>
            <a:r>
              <a:rPr kumimoji="0" lang="en-US" altLang="en-US" sz="36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Health Hazards</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1466" y="2296319"/>
            <a:ext cx="20288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731073"/>
            <a:ext cx="2055813"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2320925"/>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p:cNvSpPr txBox="1">
            <a:spLocks noChangeArrowheads="1"/>
          </p:cNvSpPr>
          <p:nvPr/>
        </p:nvSpPr>
        <p:spPr bwMode="auto">
          <a:xfrm>
            <a:off x="3068637" y="6019800"/>
            <a:ext cx="32337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6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Gases under Pressure</a:t>
            </a:r>
          </a:p>
        </p:txBody>
      </p:sp>
      <p:sp>
        <p:nvSpPr>
          <p:cNvPr id="11" name="TextBox 13"/>
          <p:cNvSpPr txBox="1">
            <a:spLocks noChangeArrowheads="1"/>
          </p:cNvSpPr>
          <p:nvPr/>
        </p:nvSpPr>
        <p:spPr bwMode="auto">
          <a:xfrm>
            <a:off x="6996740" y="4326731"/>
            <a:ext cx="14382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6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Oxidizer</a:t>
            </a:r>
          </a:p>
        </p:txBody>
      </p:sp>
      <p:sp>
        <p:nvSpPr>
          <p:cNvPr id="12" name="TextBox 11"/>
          <p:cNvSpPr txBox="1">
            <a:spLocks noChangeArrowheads="1"/>
          </p:cNvSpPr>
          <p:nvPr/>
        </p:nvSpPr>
        <p:spPr bwMode="auto">
          <a:xfrm>
            <a:off x="280193" y="4512918"/>
            <a:ext cx="29448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6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Corrosive to Metals</a:t>
            </a:r>
          </a:p>
        </p:txBody>
      </p:sp>
    </p:spTree>
    <p:extLst>
      <p:ext uri="{BB962C8B-B14F-4D97-AF65-F5344CB8AC3E}">
        <p14:creationId xmlns:p14="http://schemas.microsoft.com/office/powerpoint/2010/main" val="495063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3"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500692" y="569913"/>
            <a:ext cx="8229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Labels: Signal Word</a:t>
            </a:r>
          </a:p>
        </p:txBody>
      </p:sp>
      <p:sp>
        <p:nvSpPr>
          <p:cNvPr id="5" name="Content Placeholder 2"/>
          <p:cNvSpPr txBox="1">
            <a:spLocks/>
          </p:cNvSpPr>
          <p:nvPr/>
        </p:nvSpPr>
        <p:spPr bwMode="auto">
          <a:xfrm>
            <a:off x="500692" y="2590800"/>
            <a:ext cx="8229600"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ct val="20000"/>
              </a:spcBef>
              <a:spcAft>
                <a:spcPct val="0"/>
              </a:spcAft>
              <a:buClrTx/>
              <a:buSzTx/>
              <a:buFont typeface="Wingdings 2" pitchFamily="18" charset="2"/>
              <a:buNone/>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These are words used to indicate the severity of the hazard and alert employees to the potential hazard.</a:t>
            </a:r>
          </a:p>
          <a:p>
            <a:pPr marL="0" marR="0" lvl="0" indent="0" algn="l" defTabSz="914400" rtl="0" eaLnBrk="1" fontAlgn="base" latinLnBrk="0" hangingPunct="1">
              <a:lnSpc>
                <a:spcPct val="80000"/>
              </a:lnSpc>
              <a:spcBef>
                <a:spcPct val="20000"/>
              </a:spcBef>
              <a:spcAft>
                <a:spcPct val="0"/>
              </a:spcAft>
              <a:buClrTx/>
              <a:buSzTx/>
              <a:buFont typeface="Wingdings 2" pitchFamily="18" charset="2"/>
              <a:buNone/>
              <a:tabLst/>
              <a:defRPr/>
            </a:pPr>
            <a:endPar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endParaRPr>
          </a:p>
          <a:p>
            <a:pPr marL="0" marR="0" lvl="0" indent="0" algn="l" defTabSz="914400" rtl="0" eaLnBrk="1" fontAlgn="base" latinLnBrk="0" hangingPunct="1">
              <a:lnSpc>
                <a:spcPct val="80000"/>
              </a:lnSpc>
              <a:spcBef>
                <a:spcPct val="20000"/>
              </a:spcBef>
              <a:spcAft>
                <a:spcPct val="0"/>
              </a:spcAft>
              <a:buClrTx/>
              <a:buSzTx/>
              <a:buFont typeface="Wingdings 2" pitchFamily="18" charset="2"/>
              <a:buNone/>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Only 2 signal words will appear:</a:t>
            </a:r>
          </a:p>
          <a:p>
            <a:pPr marL="742950" marR="0" lvl="1" indent="-28575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rgbClr val="FF5050"/>
                </a:solidFill>
                <a:effectLst/>
                <a:uLnTx/>
                <a:uFillTx/>
                <a:latin typeface="Calibri"/>
                <a:ea typeface="ＭＳ Ｐゴシック" pitchFamily="34" charset="-128"/>
              </a:rPr>
              <a:t>“DANGER”</a:t>
            </a:r>
            <a:r>
              <a:rPr kumimoji="0" lang="en-US" altLang="en-US" sz="2400"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(more severe hazard)</a:t>
            </a:r>
          </a:p>
          <a:p>
            <a:pPr marL="742950" marR="0" lvl="1" indent="-28575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rgbClr val="FFFF66"/>
                </a:solidFill>
                <a:effectLst/>
                <a:uLnTx/>
                <a:uFillTx/>
                <a:latin typeface="Calibri"/>
                <a:ea typeface="ＭＳ Ｐゴシック" pitchFamily="34" charset="-128"/>
              </a:rPr>
              <a:t>“WARNING” </a:t>
            </a:r>
            <a:r>
              <a:rPr kumimoji="0" lang="en-US" altLang="en-US" sz="2400"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(less severe hazard)</a:t>
            </a:r>
          </a:p>
          <a:p>
            <a:pPr marL="0" marR="0" lvl="0" indent="0" algn="l" defTabSz="914400" rtl="0" eaLnBrk="1" fontAlgn="base" latinLnBrk="0" hangingPunct="1">
              <a:lnSpc>
                <a:spcPct val="80000"/>
              </a:lnSpc>
              <a:spcBef>
                <a:spcPct val="20000"/>
              </a:spcBef>
              <a:spcAft>
                <a:spcPct val="0"/>
              </a:spcAft>
              <a:buClrTx/>
              <a:buSzTx/>
              <a:buFont typeface="Wingdings 2" pitchFamily="18" charset="2"/>
              <a:buNone/>
              <a:tabLst/>
              <a:defRPr/>
            </a:pPr>
            <a:endPar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endParaRPr>
          </a:p>
          <a:p>
            <a:pPr marL="0" marR="0" lvl="0" indent="0" algn="l" defTabSz="914400" rtl="0" eaLnBrk="1" fontAlgn="base" latinLnBrk="0" hangingPunct="1">
              <a:lnSpc>
                <a:spcPct val="80000"/>
              </a:lnSpc>
              <a:spcBef>
                <a:spcPct val="20000"/>
              </a:spcBef>
              <a:spcAft>
                <a:spcPct val="0"/>
              </a:spcAft>
              <a:buClrTx/>
              <a:buSzTx/>
              <a:buFont typeface="Wingdings 2" pitchFamily="18" charset="2"/>
              <a:buNone/>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Not all labels will have a signal word. Some chemicals are not hazardous enough to require that a signal word  appear on the label.</a:t>
            </a: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endParaRPr kumimoji="0" lang="en-US" altLang="en-US" sz="30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endParaRPr>
          </a:p>
        </p:txBody>
      </p:sp>
    </p:spTree>
    <p:extLst>
      <p:ext uri="{BB962C8B-B14F-4D97-AF65-F5344CB8AC3E}">
        <p14:creationId xmlns:p14="http://schemas.microsoft.com/office/powerpoint/2010/main" val="152817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457200" y="4841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Objectives</a:t>
            </a:r>
          </a:p>
        </p:txBody>
      </p:sp>
      <p:sp>
        <p:nvSpPr>
          <p:cNvPr id="5" name="Content Placeholder 2"/>
          <p:cNvSpPr txBox="1">
            <a:spLocks/>
          </p:cNvSpPr>
          <p:nvPr/>
        </p:nvSpPr>
        <p:spPr bwMode="auto">
          <a:xfrm>
            <a:off x="457200" y="2438400"/>
            <a:ext cx="82296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32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Overview of changes to the MIOSHA Part 42, 92 and 430: Hazard Communication Standard (Haz Com)</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32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Labeling requirements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32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Safety Data Sheets (SDS) format – 16 sections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altLang="en-US" sz="32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3"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095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3"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525830" y="646113"/>
            <a:ext cx="8229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Label: Identification</a:t>
            </a:r>
          </a:p>
        </p:txBody>
      </p:sp>
      <p:sp>
        <p:nvSpPr>
          <p:cNvPr id="5" name="Content Placeholder 2"/>
          <p:cNvSpPr txBox="1">
            <a:spLocks/>
          </p:cNvSpPr>
          <p:nvPr/>
        </p:nvSpPr>
        <p:spPr bwMode="auto">
          <a:xfrm>
            <a:off x="419493" y="2667000"/>
            <a:ext cx="822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32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Product identification (i.e. name of product)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32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Supplier identification:</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Address </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Telephone number</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altLang="en-US" sz="32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endParaRP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52825"/>
            <a:ext cx="27051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03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3"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501478" y="608013"/>
            <a:ext cx="8229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Label: Other information</a:t>
            </a:r>
          </a:p>
        </p:txBody>
      </p:sp>
      <p:sp>
        <p:nvSpPr>
          <p:cNvPr id="5" name="Content Placeholder 2"/>
          <p:cNvSpPr txBox="1">
            <a:spLocks/>
          </p:cNvSpPr>
          <p:nvPr/>
        </p:nvSpPr>
        <p:spPr bwMode="auto">
          <a:xfrm>
            <a:off x="419493" y="2133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BBB59"/>
              </a:buClr>
              <a:buSzTx/>
              <a:buFont typeface="Wingdings 2"/>
              <a:buNone/>
              <a:tabLst/>
              <a:defRPr/>
            </a:pPr>
            <a:r>
              <a:rPr kumimoji="0" lang="en-US" sz="3200" b="1" i="0" u="none" strike="noStrike" kern="1200" cap="none" spc="0" normalizeH="0" baseline="0" noProof="0" dirty="0" smtClean="0">
                <a:ln>
                  <a:noFill/>
                </a:ln>
                <a:solidFill>
                  <a:sysClr val="window" lastClr="FFFFFF"/>
                </a:solidFill>
                <a:effectLst/>
                <a:uLnTx/>
                <a:uFillTx/>
                <a:latin typeface="Calibri"/>
                <a:ea typeface="+mn-ea"/>
              </a:rPr>
              <a:t>Other information that may be included on the label:</a:t>
            </a:r>
          </a:p>
          <a:p>
            <a:pPr marL="274320" marR="0" lvl="0" indent="-274320" algn="l" defTabSz="914400" rtl="0" eaLnBrk="1" fontAlgn="auto" latinLnBrk="0" hangingPunct="1">
              <a:lnSpc>
                <a:spcPct val="100000"/>
              </a:lnSpc>
              <a:spcBef>
                <a:spcPct val="20000"/>
              </a:spcBef>
              <a:spcAft>
                <a:spcPts val="0"/>
              </a:spcAft>
              <a:buClr>
                <a:srgbClr val="9BBB59"/>
              </a:buClr>
              <a:buSzTx/>
              <a:buFont typeface="Wingdings 2"/>
              <a:buChar char=""/>
              <a:tabLst/>
              <a:defRPr/>
            </a:pPr>
            <a:r>
              <a:rPr kumimoji="0" lang="en-US" sz="3200" b="1" i="0" u="none" strike="noStrike" kern="1200" cap="none" spc="0" normalizeH="0" baseline="0" noProof="0" dirty="0" smtClean="0">
                <a:ln>
                  <a:noFill/>
                </a:ln>
                <a:solidFill>
                  <a:sysClr val="window" lastClr="FFFFFF"/>
                </a:solidFill>
                <a:effectLst/>
                <a:uLnTx/>
                <a:uFillTx/>
                <a:latin typeface="Calibri"/>
                <a:ea typeface="+mn-ea"/>
              </a:rPr>
              <a:t>Physical state</a:t>
            </a:r>
          </a:p>
          <a:p>
            <a:pPr marL="274320" marR="0" lvl="0" indent="-274320" algn="l" defTabSz="914400" rtl="0" eaLnBrk="1" fontAlgn="auto" latinLnBrk="0" hangingPunct="1">
              <a:lnSpc>
                <a:spcPct val="100000"/>
              </a:lnSpc>
              <a:spcBef>
                <a:spcPct val="20000"/>
              </a:spcBef>
              <a:spcAft>
                <a:spcPts val="0"/>
              </a:spcAft>
              <a:buClr>
                <a:srgbClr val="9BBB59"/>
              </a:buClr>
              <a:buSzTx/>
              <a:buFont typeface="Wingdings 2"/>
              <a:buChar char=""/>
              <a:tabLst/>
              <a:defRPr/>
            </a:pPr>
            <a:r>
              <a:rPr kumimoji="0" lang="en-US" sz="3200" b="1" i="0" u="none" strike="noStrike" kern="1200" cap="none" spc="0" normalizeH="0" baseline="0" noProof="0" dirty="0" smtClean="0">
                <a:ln>
                  <a:noFill/>
                </a:ln>
                <a:solidFill>
                  <a:sysClr val="window" lastClr="FFFFFF"/>
                </a:solidFill>
                <a:effectLst/>
                <a:uLnTx/>
                <a:uFillTx/>
                <a:latin typeface="Calibri"/>
                <a:ea typeface="+mn-ea"/>
              </a:rPr>
              <a:t>Color</a:t>
            </a:r>
          </a:p>
          <a:p>
            <a:pPr marL="274320" marR="0" lvl="0" indent="-274320" algn="l" defTabSz="914400" rtl="0" eaLnBrk="1" fontAlgn="auto" latinLnBrk="0" hangingPunct="1">
              <a:lnSpc>
                <a:spcPct val="100000"/>
              </a:lnSpc>
              <a:spcBef>
                <a:spcPct val="20000"/>
              </a:spcBef>
              <a:spcAft>
                <a:spcPts val="0"/>
              </a:spcAft>
              <a:buClr>
                <a:srgbClr val="9BBB59"/>
              </a:buClr>
              <a:buSzTx/>
              <a:buFont typeface="Wingdings 2"/>
              <a:buChar char=""/>
              <a:tabLst/>
              <a:defRPr/>
            </a:pPr>
            <a:r>
              <a:rPr kumimoji="0" lang="en-US" sz="3200" b="1" i="0" u="none" strike="noStrike" kern="1200" cap="none" spc="0" normalizeH="0" baseline="0" noProof="0" dirty="0" smtClean="0">
                <a:ln>
                  <a:noFill/>
                </a:ln>
                <a:solidFill>
                  <a:sysClr val="window" lastClr="FFFFFF"/>
                </a:solidFill>
                <a:effectLst/>
                <a:uLnTx/>
                <a:uFillTx/>
                <a:latin typeface="Calibri"/>
                <a:ea typeface="+mn-ea"/>
              </a:rPr>
              <a:t>Hazards not otherwise classified</a:t>
            </a:r>
          </a:p>
          <a:p>
            <a:pPr marL="274320" marR="0" lvl="0" indent="-274320" algn="l" defTabSz="914400" rtl="0" eaLnBrk="1" fontAlgn="auto" latinLnBrk="0" hangingPunct="1">
              <a:lnSpc>
                <a:spcPct val="100000"/>
              </a:lnSpc>
              <a:spcBef>
                <a:spcPct val="20000"/>
              </a:spcBef>
              <a:spcAft>
                <a:spcPts val="0"/>
              </a:spcAft>
              <a:buClr>
                <a:srgbClr val="9BBB59"/>
              </a:buClr>
              <a:buSzTx/>
              <a:buFont typeface="Wingdings 2"/>
              <a:buChar char=""/>
              <a:tabLst/>
              <a:defRPr/>
            </a:pPr>
            <a:r>
              <a:rPr kumimoji="0" lang="en-US" sz="3200" b="1" i="0" u="none" strike="noStrike" kern="1200" cap="none" spc="0" normalizeH="0" baseline="0" noProof="0" dirty="0" smtClean="0">
                <a:ln>
                  <a:noFill/>
                </a:ln>
                <a:solidFill>
                  <a:sysClr val="window" lastClr="FFFFFF"/>
                </a:solidFill>
                <a:effectLst/>
                <a:uLnTx/>
                <a:uFillTx/>
                <a:latin typeface="Calibri"/>
                <a:ea typeface="+mn-ea"/>
              </a:rPr>
              <a:t>Route of exposure</a:t>
            </a:r>
          </a:p>
          <a:p>
            <a:pPr marL="274320" marR="0" lvl="0" indent="-274320" algn="l" defTabSz="914400" rtl="0" eaLnBrk="1" fontAlgn="auto" latinLnBrk="0" hangingPunct="1">
              <a:lnSpc>
                <a:spcPct val="100000"/>
              </a:lnSpc>
              <a:spcBef>
                <a:spcPct val="20000"/>
              </a:spcBef>
              <a:spcAft>
                <a:spcPts val="0"/>
              </a:spcAft>
              <a:buClr>
                <a:srgbClr val="9BBB59"/>
              </a:buClr>
              <a:buSzTx/>
              <a:buFont typeface="Wingdings 2"/>
              <a:buChar char=""/>
              <a:tabLst/>
              <a:defRPr/>
            </a:pPr>
            <a:r>
              <a:rPr kumimoji="0" lang="en-US" sz="3200" b="1" i="0" u="none" strike="noStrike" kern="1200" cap="none" spc="0" normalizeH="0" baseline="0" noProof="0" dirty="0" smtClean="0">
                <a:ln>
                  <a:noFill/>
                </a:ln>
                <a:solidFill>
                  <a:sysClr val="window" lastClr="FFFFFF"/>
                </a:solidFill>
                <a:effectLst/>
                <a:uLnTx/>
                <a:uFillTx/>
                <a:latin typeface="Calibri"/>
                <a:ea typeface="+mn-ea"/>
              </a:rPr>
              <a:t>Storage and disposal</a:t>
            </a:r>
          </a:p>
          <a:p>
            <a:pPr marL="274320" marR="0" lvl="0" indent="-274320" algn="l" defTabSz="914400" rtl="0" eaLnBrk="1" fontAlgn="auto" latinLnBrk="0" hangingPunct="1">
              <a:lnSpc>
                <a:spcPct val="100000"/>
              </a:lnSpc>
              <a:spcBef>
                <a:spcPct val="20000"/>
              </a:spcBef>
              <a:spcAft>
                <a:spcPts val="0"/>
              </a:spcAft>
              <a:buClr>
                <a:srgbClr val="9BBB59"/>
              </a:buClr>
              <a:buSzTx/>
              <a:buFont typeface="Wingdings 2"/>
              <a:buChar char=""/>
              <a:tabLst/>
              <a:defRPr/>
            </a:pPr>
            <a:r>
              <a:rPr kumimoji="0" lang="en-US" sz="3200" b="1" i="0" u="none" strike="noStrike" kern="1200" cap="none" spc="0" normalizeH="0" baseline="0" noProof="0" dirty="0" smtClean="0">
                <a:ln>
                  <a:noFill/>
                </a:ln>
                <a:solidFill>
                  <a:sysClr val="window" lastClr="FFFFFF"/>
                </a:solidFill>
                <a:effectLst/>
                <a:uLnTx/>
                <a:uFillTx/>
                <a:latin typeface="Calibri"/>
                <a:ea typeface="+mn-ea"/>
              </a:rPr>
              <a:t>Hazard prevention and emergency </a:t>
            </a:r>
          </a:p>
          <a:p>
            <a:pPr marL="0" marR="0" lvl="0" indent="0" algn="l" defTabSz="914400" rtl="0" eaLnBrk="1" fontAlgn="auto" latinLnBrk="0" hangingPunct="1">
              <a:lnSpc>
                <a:spcPct val="100000"/>
              </a:lnSpc>
              <a:spcBef>
                <a:spcPct val="20000"/>
              </a:spcBef>
              <a:spcAft>
                <a:spcPts val="0"/>
              </a:spcAft>
              <a:buClr>
                <a:srgbClr val="9BBB59"/>
              </a:buClr>
              <a:buSzTx/>
              <a:buFont typeface="Wingdings 2" pitchFamily="18" charset="2"/>
              <a:buNone/>
              <a:tabLst/>
              <a:defRPr/>
            </a:pPr>
            <a:r>
              <a:rPr kumimoji="0" lang="en-US" sz="3200" b="1" i="0" u="none" strike="noStrike" kern="1200" cap="none" spc="0" normalizeH="0" baseline="0" noProof="0" dirty="0" smtClean="0">
                <a:ln>
                  <a:noFill/>
                </a:ln>
                <a:solidFill>
                  <a:sysClr val="window" lastClr="FFFFFF"/>
                </a:solidFill>
                <a:effectLst/>
                <a:uLnTx/>
                <a:uFillTx/>
                <a:latin typeface="Calibri"/>
                <a:ea typeface="+mn-ea"/>
              </a:rPr>
              <a:t>    response instructions</a:t>
            </a:r>
            <a:endParaRPr kumimoji="0" lang="en-US" sz="3200" b="1" i="0" u="none" strike="noStrike" kern="1200" cap="none" spc="0" normalizeH="0" baseline="0" noProof="0" dirty="0">
              <a:ln>
                <a:noFill/>
              </a:ln>
              <a:solidFill>
                <a:sysClr val="window" lastClr="FFFFFF"/>
              </a:solidFill>
              <a:effectLst/>
              <a:uLnTx/>
              <a:uFillTx/>
              <a:latin typeface="Calibri"/>
              <a:ea typeface="+mn-ea"/>
            </a:endParaRPr>
          </a:p>
        </p:txBody>
      </p:sp>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8092" y="3200400"/>
            <a:ext cx="23622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108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3"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457200" y="569913"/>
            <a:ext cx="8229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Secondary Container Labels</a:t>
            </a:r>
          </a:p>
        </p:txBody>
      </p:sp>
      <p:sp>
        <p:nvSpPr>
          <p:cNvPr id="5" name="Content Placeholder 2"/>
          <p:cNvSpPr txBox="1">
            <a:spLocks/>
          </p:cNvSpPr>
          <p:nvPr/>
        </p:nvSpPr>
        <p:spPr bwMode="auto">
          <a:xfrm>
            <a:off x="457200" y="2133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Wingdings 2" pitchFamily="18" charset="2"/>
              <a:buNone/>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Excerpt from the Hazard Communication Standard (f): </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0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(6) Workplace labeling. Except as provided in paragraphs  (7) and (8) of this section, the employer shall ensure that each container of hazardous chemicals in the workplace is labeled, tagged or marked with </a:t>
            </a:r>
            <a:r>
              <a:rPr kumimoji="0" lang="en-US" altLang="en-US" sz="2400" b="1" i="0" u="none" strike="noStrike" kern="1200" cap="none" spc="0" normalizeH="0" baseline="0" noProof="0" dirty="0" smtClean="0">
                <a:ln>
                  <a:noFill/>
                </a:ln>
                <a:solidFill>
                  <a:srgbClr val="FFFF00"/>
                </a:solidFill>
                <a:effectLst/>
                <a:uLnTx/>
                <a:uFillTx/>
                <a:latin typeface="Calibri"/>
                <a:ea typeface="ＭＳ Ｐゴシック" pitchFamily="34" charset="-128"/>
              </a:rPr>
              <a:t>either:</a:t>
            </a:r>
            <a:r>
              <a:rPr kumimoji="0" lang="en-US" altLang="en-US" sz="2000" b="1" i="0" u="none" strike="noStrike" kern="1200" cap="none" spc="0" normalizeH="0" baseline="0" noProof="0" dirty="0" smtClean="0">
                <a:ln>
                  <a:noFill/>
                </a:ln>
                <a:solidFill>
                  <a:srgbClr val="FFFF00"/>
                </a:solidFill>
                <a:effectLst/>
                <a:uLnTx/>
                <a:uFillTx/>
                <a:latin typeface="Calibri"/>
                <a:ea typeface="ＭＳ Ｐゴシック" pitchFamily="34" charset="-128"/>
              </a:rPr>
              <a:t> </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0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a:t>
            </a:r>
            <a:r>
              <a:rPr kumimoji="0" lang="en-US" altLang="en-US" sz="2000" b="1" i="0" u="none" strike="noStrike" kern="1200" cap="none" spc="0" normalizeH="0" baseline="0" noProof="0" dirty="0" err="1" smtClean="0">
                <a:ln>
                  <a:noFill/>
                </a:ln>
                <a:solidFill>
                  <a:sysClr val="window" lastClr="FFFFFF"/>
                </a:solidFill>
                <a:effectLst/>
                <a:uLnTx/>
                <a:uFillTx/>
                <a:latin typeface="Calibri"/>
                <a:ea typeface="ＭＳ Ｐゴシック" pitchFamily="34" charset="-128"/>
              </a:rPr>
              <a:t>i</a:t>
            </a:r>
            <a:r>
              <a:rPr kumimoji="0" lang="en-US" altLang="en-US" sz="20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 The information specified under paragraphs (1)(</a:t>
            </a:r>
            <a:r>
              <a:rPr kumimoji="0" lang="en-US" altLang="en-US" sz="2000" b="1" i="0" u="none" strike="noStrike" kern="1200" cap="none" spc="0" normalizeH="0" baseline="0" noProof="0" dirty="0" err="1" smtClean="0">
                <a:ln>
                  <a:noFill/>
                </a:ln>
                <a:solidFill>
                  <a:sysClr val="window" lastClr="FFFFFF"/>
                </a:solidFill>
                <a:effectLst/>
                <a:uLnTx/>
                <a:uFillTx/>
                <a:latin typeface="Calibri"/>
                <a:ea typeface="ＭＳ Ｐゴシック" pitchFamily="34" charset="-128"/>
              </a:rPr>
              <a:t>i</a:t>
            </a:r>
            <a:r>
              <a:rPr kumimoji="0" lang="en-US" altLang="en-US" sz="20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 through (v) of this section for labels on shipped containers [GHS Label]; </a:t>
            </a:r>
            <a:r>
              <a:rPr kumimoji="0" lang="en-US" altLang="en-US" sz="2400" b="1" i="0" u="none" strike="noStrike" kern="1200" cap="none" spc="0" normalizeH="0" baseline="0" noProof="0" dirty="0" smtClean="0">
                <a:ln>
                  <a:noFill/>
                </a:ln>
                <a:solidFill>
                  <a:srgbClr val="FFFF00"/>
                </a:solidFill>
                <a:effectLst/>
                <a:uLnTx/>
                <a:uFillTx/>
                <a:latin typeface="Calibri"/>
                <a:ea typeface="ＭＳ Ｐゴシック" pitchFamily="34" charset="-128"/>
              </a:rPr>
              <a:t>or,</a:t>
            </a: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 </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0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(ii) Product identifier </a:t>
            </a:r>
            <a:r>
              <a:rPr kumimoji="0" lang="en-US" altLang="en-US" sz="2400" b="1" i="0" u="none" strike="noStrike" kern="1200" cap="none" spc="0" normalizeH="0" baseline="0" noProof="0" dirty="0" smtClean="0">
                <a:ln>
                  <a:noFill/>
                </a:ln>
                <a:solidFill>
                  <a:srgbClr val="FFFF00"/>
                </a:solidFill>
                <a:effectLst/>
                <a:uLnTx/>
                <a:uFillTx/>
                <a:latin typeface="Calibri"/>
                <a:ea typeface="ＭＳ Ｐゴシック" pitchFamily="34" charset="-128"/>
              </a:rPr>
              <a:t>and</a:t>
            </a: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 </a:t>
            </a:r>
            <a:r>
              <a:rPr kumimoji="0" lang="en-US" altLang="en-US" sz="20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words, pictures, symbols, or combination thereof, which provide at least general information regarding the hazards of the chemicals, and which, in conjunction with the other information immediately available to employees under the hazard communication program, will provide employees with the specific information regarding the physical and health hazards of the hazardous chemical [e.g. HMIS, NFPA  or other label system].  </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altLang="en-US" sz="32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endParaRPr>
          </a:p>
        </p:txBody>
      </p:sp>
    </p:spTree>
    <p:extLst>
      <p:ext uri="{BB962C8B-B14F-4D97-AF65-F5344CB8AC3E}">
        <p14:creationId xmlns:p14="http://schemas.microsoft.com/office/powerpoint/2010/main" val="1483523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3" y="15240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15240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bwMode="auto">
          <a:xfrm>
            <a:off x="381000" y="1714500"/>
            <a:ext cx="822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marL="273050" marR="0" lvl="0" indent="-273050" defTabSz="457200" eaLnBrk="1" fontAlgn="base" latinLnBrk="0" hangingPunct="1">
              <a:lnSpc>
                <a:spcPct val="90000"/>
              </a:lnSpc>
              <a:spcBef>
                <a:spcPct val="20000"/>
              </a:spcBef>
              <a:spcAft>
                <a:spcPct val="0"/>
              </a:spcAft>
              <a:buClr>
                <a:srgbClr val="7F8FA9"/>
              </a:buClr>
              <a:buSzPct val="95000"/>
              <a:buFont typeface="Wingdings 2" pitchFamily="18" charset="2"/>
              <a:buChar char=""/>
              <a:tabLst/>
              <a:defRPr/>
            </a:pPr>
            <a:r>
              <a:rPr kumimoji="0" lang="en-US" altLang="en-US" sz="28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Must be consistent with the revised Haz Com standard</a:t>
            </a:r>
          </a:p>
          <a:p>
            <a:pPr marL="273050" marR="0" lvl="0" indent="-273050" defTabSz="457200" eaLnBrk="1" fontAlgn="base" latinLnBrk="0" hangingPunct="1">
              <a:lnSpc>
                <a:spcPct val="90000"/>
              </a:lnSpc>
              <a:spcBef>
                <a:spcPct val="20000"/>
              </a:spcBef>
              <a:spcAft>
                <a:spcPct val="0"/>
              </a:spcAft>
              <a:buClr>
                <a:srgbClr val="7F8FA9"/>
              </a:buClr>
              <a:buSzPct val="95000"/>
              <a:buFont typeface="Wingdings 2" pitchFamily="18" charset="2"/>
              <a:buChar char=""/>
              <a:tabLst/>
              <a:defRPr/>
            </a:pPr>
            <a:r>
              <a:rPr kumimoji="0" lang="en-US" altLang="en-US" sz="28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No conflicting hazard warnings or pictograms. </a:t>
            </a:r>
          </a:p>
          <a:p>
            <a:pPr marL="273050" marR="0" lvl="0" indent="-273050" defTabSz="457200" eaLnBrk="1" fontAlgn="base" latinLnBrk="0" hangingPunct="1">
              <a:lnSpc>
                <a:spcPct val="90000"/>
              </a:lnSpc>
              <a:spcBef>
                <a:spcPct val="20000"/>
              </a:spcBef>
              <a:spcAft>
                <a:spcPct val="0"/>
              </a:spcAft>
              <a:buClr>
                <a:srgbClr val="7F8FA9"/>
              </a:buClr>
              <a:buSzPct val="95000"/>
              <a:buFont typeface="Wingdings 2" pitchFamily="18" charset="2"/>
              <a:buChar char=""/>
              <a:tabLst/>
              <a:defRPr/>
            </a:pPr>
            <a:r>
              <a:rPr kumimoji="0" lang="en-US" altLang="en-US" sz="28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May use written materials (e.g., signs, placards, etc.) in lieu of affixing labels to individual stationary process containers.</a:t>
            </a:r>
          </a:p>
          <a:p>
            <a:pPr marL="273050" marR="0" lvl="0" indent="-273050" defTabSz="457200" eaLnBrk="1" fontAlgn="base" latinLnBrk="0" hangingPunct="1">
              <a:lnSpc>
                <a:spcPct val="90000"/>
              </a:lnSpc>
              <a:spcBef>
                <a:spcPct val="20000"/>
              </a:spcBef>
              <a:spcAft>
                <a:spcPct val="0"/>
              </a:spcAft>
              <a:buClr>
                <a:srgbClr val="7F8FA9"/>
              </a:buClr>
              <a:buSzPct val="95000"/>
              <a:buFont typeface="Wingdings 2" pitchFamily="18" charset="2"/>
              <a:buChar char=""/>
              <a:tabLst/>
              <a:defRPr/>
            </a:pPr>
            <a:r>
              <a:rPr kumimoji="0" lang="en-US" altLang="en-US" sz="28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Employer can use GHS compliant labels (same as shipping).</a:t>
            </a:r>
          </a:p>
          <a:p>
            <a:pPr marL="273050" marR="0" lvl="0" indent="-273050" defTabSz="457200" eaLnBrk="1" fontAlgn="base" latinLnBrk="0" hangingPunct="1">
              <a:lnSpc>
                <a:spcPct val="90000"/>
              </a:lnSpc>
              <a:spcBef>
                <a:spcPct val="20000"/>
              </a:spcBef>
              <a:spcAft>
                <a:spcPct val="0"/>
              </a:spcAft>
              <a:buClr>
                <a:srgbClr val="7F8FA9"/>
              </a:buClr>
              <a:buSzPct val="95000"/>
              <a:buFont typeface="Wingdings 2" pitchFamily="18" charset="2"/>
              <a:buChar char=""/>
              <a:tabLst/>
              <a:defRPr/>
            </a:pPr>
            <a:endParaRPr kumimoji="0" lang="en-US" altLang="en-US" sz="28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endParaRPr>
          </a:p>
        </p:txBody>
      </p:sp>
      <p:grpSp>
        <p:nvGrpSpPr>
          <p:cNvPr id="5" name="Group 5"/>
          <p:cNvGrpSpPr>
            <a:grpSpLocks/>
          </p:cNvGrpSpPr>
          <p:nvPr/>
        </p:nvGrpSpPr>
        <p:grpSpPr bwMode="auto">
          <a:xfrm>
            <a:off x="1368425" y="5554663"/>
            <a:ext cx="2133600" cy="1206500"/>
            <a:chOff x="609600" y="5486399"/>
            <a:chExt cx="2133600" cy="1206047"/>
          </a:xfrm>
        </p:grpSpPr>
        <p:sp>
          <p:nvSpPr>
            <p:cNvPr id="8" name="Rectangle 2"/>
            <p:cNvSpPr>
              <a:spLocks noChangeArrowheads="1"/>
            </p:cNvSpPr>
            <p:nvPr/>
          </p:nvSpPr>
          <p:spPr bwMode="auto">
            <a:xfrm>
              <a:off x="609600" y="5486399"/>
              <a:ext cx="2133600" cy="1206047"/>
            </a:xfrm>
            <a:prstGeom prst="rect">
              <a:avLst/>
            </a:prstGeom>
            <a:solidFill>
              <a:srgbClr val="FFFFFF"/>
            </a:solidFill>
            <a:ln w="9525" algn="ctr">
              <a:solidFill>
                <a:srgbClr val="FFFFFF"/>
              </a:solidFill>
              <a:round/>
              <a:headEnd/>
              <a:tailEnd/>
            </a:ln>
          </p:spPr>
          <p:txBody>
            <a:bodyPr/>
            <a:lstStyle/>
            <a:p>
              <a:pPr defTabSz="457200">
                <a:defRPr/>
              </a:pPr>
              <a:endParaRPr lang="en-US" kern="0">
                <a:solidFill>
                  <a:sysClr val="windowText" lastClr="000000"/>
                </a:solidFill>
                <a:latin typeface="Constantia" pitchFamily="18" charset="0"/>
              </a:endParaRPr>
            </a:p>
          </p:txBody>
        </p:sp>
        <p:sp>
          <p:nvSpPr>
            <p:cNvPr id="9" name="Rectangle 8"/>
            <p:cNvSpPr/>
            <p:nvPr/>
          </p:nvSpPr>
          <p:spPr bwMode="auto">
            <a:xfrm>
              <a:off x="685800" y="5486399"/>
              <a:ext cx="1981200" cy="374509"/>
            </a:xfrm>
            <a:prstGeom prst="rect">
              <a:avLst/>
            </a:prstGeom>
            <a:solidFill>
              <a:srgbClr val="AACAFF">
                <a:lumMod val="50000"/>
              </a:srgbClr>
            </a:solidFill>
            <a:ln w="9525" cap="flat" cmpd="sng" algn="ctr">
              <a:solidFill>
                <a:srgbClr val="FFFFFF"/>
              </a:solidFill>
              <a:prstDash val="solid"/>
              <a:round/>
              <a:headEnd type="none" w="med" len="med"/>
              <a:tailEnd type="none" w="med" len="med"/>
            </a:ln>
            <a:effectLst/>
            <a:extLst/>
          </p:spPr>
          <p:txBody>
            <a:bodyPr/>
            <a:lstStyle/>
            <a:p>
              <a:pPr defTabSz="457200">
                <a:defRPr/>
              </a:pPr>
              <a:r>
                <a:rPr lang="en-US" b="1" kern="0" dirty="0">
                  <a:solidFill>
                    <a:prstClr val="white"/>
                  </a:solidFill>
                  <a:latin typeface="Constantia" pitchFamily="18" charset="0"/>
                </a:rPr>
                <a:t>HEALTH</a:t>
              </a:r>
            </a:p>
          </p:txBody>
        </p:sp>
        <p:sp>
          <p:nvSpPr>
            <p:cNvPr id="10" name="Rectangle 11"/>
            <p:cNvSpPr>
              <a:spLocks noChangeArrowheads="1"/>
            </p:cNvSpPr>
            <p:nvPr/>
          </p:nvSpPr>
          <p:spPr bwMode="auto">
            <a:xfrm>
              <a:off x="685800" y="5778389"/>
              <a:ext cx="1981200" cy="380857"/>
            </a:xfrm>
            <a:prstGeom prst="rect">
              <a:avLst/>
            </a:prstGeom>
            <a:solidFill>
              <a:srgbClr val="C00000"/>
            </a:solidFill>
            <a:ln w="9525" algn="ctr">
              <a:solidFill>
                <a:srgbClr val="FFFFFF"/>
              </a:solidFill>
              <a:round/>
              <a:headEnd/>
              <a:tailEnd/>
            </a:ln>
          </p:spPr>
          <p:txBody>
            <a:bodyPr/>
            <a:lstStyle/>
            <a:p>
              <a:pPr defTabSz="457200">
                <a:defRPr/>
              </a:pPr>
              <a:r>
                <a:rPr lang="en-US" b="1" kern="0" dirty="0">
                  <a:solidFill>
                    <a:prstClr val="white"/>
                  </a:solidFill>
                  <a:latin typeface="Constantia" pitchFamily="18" charset="0"/>
                </a:rPr>
                <a:t>FIRE</a:t>
              </a:r>
            </a:p>
          </p:txBody>
        </p:sp>
        <p:sp>
          <p:nvSpPr>
            <p:cNvPr id="11" name="Rectangle 12"/>
            <p:cNvSpPr>
              <a:spLocks noChangeArrowheads="1"/>
            </p:cNvSpPr>
            <p:nvPr/>
          </p:nvSpPr>
          <p:spPr bwMode="auto">
            <a:xfrm>
              <a:off x="685800" y="6083075"/>
              <a:ext cx="1981200" cy="304686"/>
            </a:xfrm>
            <a:prstGeom prst="rect">
              <a:avLst/>
            </a:prstGeom>
            <a:solidFill>
              <a:srgbClr val="FFC000"/>
            </a:solidFill>
            <a:ln w="9525" algn="ctr">
              <a:solidFill>
                <a:srgbClr val="FFFFFF"/>
              </a:solidFill>
              <a:round/>
              <a:headEnd/>
              <a:tailEnd/>
            </a:ln>
          </p:spPr>
          <p:txBody>
            <a:bodyPr/>
            <a:lstStyle/>
            <a:p>
              <a:pPr defTabSz="457200">
                <a:defRPr/>
              </a:pPr>
              <a:r>
                <a:rPr lang="en-US" sz="1700" b="1" kern="0" dirty="0">
                  <a:solidFill>
                    <a:srgbClr val="00254A"/>
                  </a:solidFill>
                  <a:latin typeface="Constantia" pitchFamily="18" charset="0"/>
                </a:rPr>
                <a:t>PHYSICAL HZ</a:t>
              </a:r>
            </a:p>
          </p:txBody>
        </p:sp>
        <p:sp>
          <p:nvSpPr>
            <p:cNvPr id="12" name="Rectangle 13"/>
            <p:cNvSpPr>
              <a:spLocks noChangeArrowheads="1"/>
            </p:cNvSpPr>
            <p:nvPr/>
          </p:nvSpPr>
          <p:spPr bwMode="auto">
            <a:xfrm>
              <a:off x="685800" y="6387760"/>
              <a:ext cx="1524000" cy="304686"/>
            </a:xfrm>
            <a:prstGeom prst="rect">
              <a:avLst/>
            </a:prstGeom>
            <a:solidFill>
              <a:srgbClr val="FFFFFF"/>
            </a:solidFill>
            <a:ln w="9525" algn="ctr">
              <a:solidFill>
                <a:srgbClr val="FFFFFF"/>
              </a:solidFill>
              <a:round/>
              <a:headEnd/>
              <a:tailEnd/>
            </a:ln>
          </p:spPr>
          <p:txBody>
            <a:bodyPr/>
            <a:lstStyle/>
            <a:p>
              <a:pPr defTabSz="457200">
                <a:defRPr/>
              </a:pPr>
              <a:r>
                <a:rPr lang="en-US" b="1" kern="0">
                  <a:solidFill>
                    <a:srgbClr val="00254A"/>
                  </a:solidFill>
                  <a:latin typeface="Constantia" pitchFamily="18" charset="0"/>
                </a:rPr>
                <a:t>PPE</a:t>
              </a:r>
            </a:p>
          </p:txBody>
        </p:sp>
        <p:sp>
          <p:nvSpPr>
            <p:cNvPr id="13" name="Rectangle 4"/>
            <p:cNvSpPr>
              <a:spLocks noChangeArrowheads="1"/>
            </p:cNvSpPr>
            <p:nvPr/>
          </p:nvSpPr>
          <p:spPr bwMode="auto">
            <a:xfrm>
              <a:off x="2324100" y="5538766"/>
              <a:ext cx="228600" cy="217406"/>
            </a:xfrm>
            <a:prstGeom prst="rect">
              <a:avLst/>
            </a:prstGeom>
            <a:solidFill>
              <a:srgbClr val="FFFFFF"/>
            </a:solidFill>
            <a:ln w="9525" algn="ctr">
              <a:solidFill>
                <a:srgbClr val="00254A"/>
              </a:solidFill>
              <a:round/>
              <a:headEnd/>
              <a:tailEnd/>
            </a:ln>
          </p:spPr>
          <p:txBody>
            <a:bodyPr/>
            <a:lstStyle/>
            <a:p>
              <a:pPr defTabSz="457200">
                <a:defRPr/>
              </a:pPr>
              <a:endParaRPr lang="en-US" kern="0">
                <a:solidFill>
                  <a:sysClr val="windowText" lastClr="000000"/>
                </a:solidFill>
                <a:latin typeface="Constantia" pitchFamily="18" charset="0"/>
              </a:endParaRPr>
            </a:p>
          </p:txBody>
        </p:sp>
        <p:sp>
          <p:nvSpPr>
            <p:cNvPr id="14" name="Rectangle 17"/>
            <p:cNvSpPr>
              <a:spLocks noChangeArrowheads="1"/>
            </p:cNvSpPr>
            <p:nvPr/>
          </p:nvSpPr>
          <p:spPr bwMode="auto">
            <a:xfrm>
              <a:off x="2324100" y="5854561"/>
              <a:ext cx="228600" cy="228514"/>
            </a:xfrm>
            <a:prstGeom prst="rect">
              <a:avLst/>
            </a:prstGeom>
            <a:solidFill>
              <a:srgbClr val="FFFFFF"/>
            </a:solidFill>
            <a:ln w="9525" algn="ctr">
              <a:solidFill>
                <a:srgbClr val="00254A"/>
              </a:solidFill>
              <a:round/>
              <a:headEnd/>
              <a:tailEnd/>
            </a:ln>
          </p:spPr>
          <p:txBody>
            <a:bodyPr/>
            <a:lstStyle/>
            <a:p>
              <a:pPr defTabSz="457200">
                <a:defRPr/>
              </a:pPr>
              <a:endParaRPr lang="en-US" kern="0">
                <a:solidFill>
                  <a:sysClr val="windowText" lastClr="000000"/>
                </a:solidFill>
                <a:latin typeface="Constantia" pitchFamily="18" charset="0"/>
              </a:endParaRPr>
            </a:p>
          </p:txBody>
        </p:sp>
        <p:sp>
          <p:nvSpPr>
            <p:cNvPr id="15" name="Rectangle 18"/>
            <p:cNvSpPr>
              <a:spLocks noChangeArrowheads="1"/>
            </p:cNvSpPr>
            <p:nvPr/>
          </p:nvSpPr>
          <p:spPr bwMode="auto">
            <a:xfrm>
              <a:off x="2324100" y="6159246"/>
              <a:ext cx="228600" cy="228514"/>
            </a:xfrm>
            <a:prstGeom prst="rect">
              <a:avLst/>
            </a:prstGeom>
            <a:solidFill>
              <a:srgbClr val="FFFFFF"/>
            </a:solidFill>
            <a:ln w="9525" algn="ctr">
              <a:solidFill>
                <a:srgbClr val="00254A"/>
              </a:solidFill>
              <a:round/>
              <a:headEnd/>
              <a:tailEnd/>
            </a:ln>
          </p:spPr>
          <p:txBody>
            <a:bodyPr/>
            <a:lstStyle/>
            <a:p>
              <a:pPr defTabSz="457200">
                <a:defRPr/>
              </a:pPr>
              <a:endParaRPr lang="en-US" kern="0">
                <a:solidFill>
                  <a:sysClr val="windowText" lastClr="000000"/>
                </a:solidFill>
                <a:latin typeface="Constantia" pitchFamily="18" charset="0"/>
              </a:endParaRPr>
            </a:p>
          </p:txBody>
        </p:sp>
      </p:grpSp>
      <p:sp>
        <p:nvSpPr>
          <p:cNvPr id="16" name="TextBox 6"/>
          <p:cNvSpPr txBox="1">
            <a:spLocks noChangeArrowheads="1"/>
          </p:cNvSpPr>
          <p:nvPr/>
        </p:nvSpPr>
        <p:spPr bwMode="auto">
          <a:xfrm>
            <a:off x="1535113" y="5159375"/>
            <a:ext cx="1525587" cy="400050"/>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Arial" charset="0"/>
              </a:rPr>
              <a:t>HMIS Label</a:t>
            </a:r>
          </a:p>
        </p:txBody>
      </p:sp>
      <p:sp>
        <p:nvSpPr>
          <p:cNvPr id="17" name="TextBox 1"/>
          <p:cNvSpPr txBox="1">
            <a:spLocks noChangeArrowheads="1"/>
          </p:cNvSpPr>
          <p:nvPr/>
        </p:nvSpPr>
        <p:spPr bwMode="auto">
          <a:xfrm>
            <a:off x="5648325" y="5459413"/>
            <a:ext cx="3343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prstClr val="white"/>
                </a:solidFill>
                <a:effectLst/>
                <a:uLnTx/>
                <a:uFillTx/>
                <a:latin typeface="Calibri" pitchFamily="34" charset="0"/>
                <a:ea typeface="ＭＳ Ｐゴシック" pitchFamily="34" charset="-128"/>
              </a:rPr>
              <a:t>Must  include notation of chronic health effects</a:t>
            </a:r>
          </a:p>
        </p:txBody>
      </p:sp>
      <p:grpSp>
        <p:nvGrpSpPr>
          <p:cNvPr id="18" name="Group 11"/>
          <p:cNvGrpSpPr>
            <a:grpSpLocks/>
          </p:cNvGrpSpPr>
          <p:nvPr/>
        </p:nvGrpSpPr>
        <p:grpSpPr bwMode="auto">
          <a:xfrm>
            <a:off x="4111625" y="5138738"/>
            <a:ext cx="1536700" cy="1674812"/>
            <a:chOff x="4034" y="2696"/>
            <a:chExt cx="1010" cy="1194"/>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 y="2956"/>
              <a:ext cx="960" cy="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7"/>
            <p:cNvSpPr txBox="1">
              <a:spLocks noChangeArrowheads="1"/>
            </p:cNvSpPr>
            <p:nvPr/>
          </p:nvSpPr>
          <p:spPr bwMode="auto">
            <a:xfrm>
              <a:off x="4034" y="2696"/>
              <a:ext cx="1010" cy="285"/>
            </a:xfrm>
            <a:prstGeom prst="rect">
              <a:avLst/>
            </a:prstGeom>
            <a:noFill/>
            <a:ln>
              <a:noFill/>
            </a:ln>
            <a:effectLs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Arial" charset="0"/>
                </a:rPr>
                <a:t>NFPA Label</a:t>
              </a:r>
            </a:p>
          </p:txBody>
        </p:sp>
      </p:grpSp>
      <p:sp>
        <p:nvSpPr>
          <p:cNvPr id="21" name="Title 1"/>
          <p:cNvSpPr txBox="1">
            <a:spLocks/>
          </p:cNvSpPr>
          <p:nvPr/>
        </p:nvSpPr>
        <p:spPr bwMode="auto">
          <a:xfrm>
            <a:off x="419493" y="43815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4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Labels: Secondary containers</a:t>
            </a:r>
          </a:p>
        </p:txBody>
      </p:sp>
    </p:spTree>
    <p:extLst>
      <p:ext uri="{BB962C8B-B14F-4D97-AF65-F5344CB8AC3E}">
        <p14:creationId xmlns:p14="http://schemas.microsoft.com/office/powerpoint/2010/main" val="2519662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3"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457200" y="608013"/>
            <a:ext cx="8229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Safety Data Sheets</a:t>
            </a:r>
          </a:p>
        </p:txBody>
      </p:sp>
      <p:sp>
        <p:nvSpPr>
          <p:cNvPr id="5" name="Content Placeholder 2"/>
          <p:cNvSpPr txBox="1">
            <a:spLocks/>
          </p:cNvSpPr>
          <p:nvPr/>
        </p:nvSpPr>
        <p:spPr bwMode="auto">
          <a:xfrm>
            <a:off x="457200" y="2114550"/>
            <a:ext cx="4953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smtClean="0">
                <a:ln>
                  <a:noFill/>
                </a:ln>
                <a:solidFill>
                  <a:sysClr val="window" lastClr="FFFFFF"/>
                </a:solidFill>
                <a:effectLst/>
                <a:uLnTx/>
                <a:uFillTx/>
                <a:latin typeface="Calibri"/>
                <a:ea typeface="+mn-ea"/>
              </a:rPr>
              <a:t>Under the new Haz Com Standard, Material Safety Data Sheets (MSDS) are now called Safety Data Sheets (SDS).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smtClean="0">
                <a:ln>
                  <a:noFill/>
                </a:ln>
                <a:solidFill>
                  <a:sysClr val="window" lastClr="FFFFFF"/>
                </a:solidFill>
                <a:effectLst/>
                <a:uLnTx/>
                <a:uFillTx/>
                <a:latin typeface="Calibri"/>
                <a:ea typeface="+mn-ea"/>
              </a:rPr>
              <a:t>All SDSs will have a consistent 16-section format.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smtClean="0">
                <a:ln>
                  <a:noFill/>
                </a:ln>
                <a:solidFill>
                  <a:sysClr val="window" lastClr="FFFFFF"/>
                </a:solidFill>
                <a:effectLst/>
                <a:uLnTx/>
                <a:uFillTx/>
                <a:latin typeface="Calibri"/>
                <a:ea typeface="+mn-ea"/>
              </a:rPr>
              <a:t>Employers must ensure that SDSs are readily accessible to employees.</a:t>
            </a:r>
            <a:endParaRPr kumimoji="0" lang="en-US" sz="3200" b="1" i="0" u="none" strike="noStrike" kern="1200" cap="none" spc="0" normalizeH="0" baseline="0" noProof="0">
              <a:ln>
                <a:noFill/>
              </a:ln>
              <a:solidFill>
                <a:sysClr val="window" lastClr="FFFFFF"/>
              </a:solidFill>
              <a:effectLst/>
              <a:uLnTx/>
              <a:uFillTx/>
              <a:latin typeface="Calibri"/>
              <a:ea typeface="+mn-ea"/>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4731">
            <a:off x="4990151" y="3460773"/>
            <a:ext cx="3500124" cy="289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562600" y="4419600"/>
            <a:ext cx="1676400" cy="1631216"/>
          </a:xfrm>
          <a:prstGeom prst="rect">
            <a:avLst/>
          </a:prstGeom>
          <a:solidFill>
            <a:srgbClr val="D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Safety</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Data</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Sheets</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altLang="en-US" sz="2800" b="1"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endParaRPr>
          </a:p>
        </p:txBody>
      </p:sp>
      <p:sp>
        <p:nvSpPr>
          <p:cNvPr id="3" name="TextBox 2"/>
          <p:cNvSpPr txBox="1"/>
          <p:nvPr/>
        </p:nvSpPr>
        <p:spPr>
          <a:xfrm rot="658213">
            <a:off x="6774893" y="3826444"/>
            <a:ext cx="1012087" cy="400110"/>
          </a:xfrm>
          <a:prstGeom prst="rect">
            <a:avLst/>
          </a:prstGeom>
          <a:noFill/>
        </p:spPr>
        <p:txBody>
          <a:bodyPr wrap="square" rtlCol="0">
            <a:spAutoFit/>
          </a:bodyPr>
          <a:lstStyle/>
          <a:p>
            <a:pPr algn="ctr"/>
            <a:r>
              <a:rPr lang="en-US" sz="2000" b="1" dirty="0" smtClean="0">
                <a:latin typeface="Calibri" panose="020F0502020204030204" pitchFamily="34" charset="0"/>
              </a:rPr>
              <a:t>MSDS</a:t>
            </a:r>
            <a:endParaRPr lang="en-US" sz="2000" b="1" dirty="0">
              <a:latin typeface="Calibri" panose="020F0502020204030204" pitchFamily="34" charset="0"/>
            </a:endParaRPr>
          </a:p>
        </p:txBody>
      </p:sp>
    </p:spTree>
    <p:extLst>
      <p:ext uri="{BB962C8B-B14F-4D97-AF65-F5344CB8AC3E}">
        <p14:creationId xmlns:p14="http://schemas.microsoft.com/office/powerpoint/2010/main" val="9335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3"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bwMode="auto">
          <a:xfrm>
            <a:off x="21996" y="478639"/>
            <a:ext cx="9122004" cy="115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75000" lnSpcReduction="20000"/>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Safety Data Sheets </a:t>
            </a:r>
            <a:r>
              <a:rPr kumimoji="0" lang="en-US" altLang="en-US" sz="4300" b="1" i="0" u="none" strike="noStrike" kern="1200" cap="none" spc="0" normalizeH="0" baseline="0" noProof="0" dirty="0" smtClean="0">
                <a:ln>
                  <a:noFill/>
                </a:ln>
                <a:solidFill>
                  <a:sysClr val="window" lastClr="FFFFFF"/>
                </a:solidFill>
                <a:effectLst/>
                <a:uLnTx/>
                <a:uFillTx/>
                <a:latin typeface="Franklin Gothic Medium Cond" pitchFamily="34" charset="0"/>
                <a:ea typeface="ＭＳ Ｐゴシック" pitchFamily="34" charset="-128"/>
              </a:rPr>
              <a:t/>
            </a:r>
            <a:br>
              <a:rPr kumimoji="0" lang="en-US" altLang="en-US" sz="4300" b="1" i="0" u="none" strike="noStrike" kern="1200" cap="none" spc="0" normalizeH="0" baseline="0" noProof="0" dirty="0" smtClean="0">
                <a:ln>
                  <a:noFill/>
                </a:ln>
                <a:solidFill>
                  <a:sysClr val="window" lastClr="FFFFFF"/>
                </a:solidFill>
                <a:effectLst/>
                <a:uLnTx/>
                <a:uFillTx/>
                <a:latin typeface="Franklin Gothic Medium Cond" pitchFamily="34" charset="0"/>
                <a:ea typeface="ＭＳ Ｐゴシック" pitchFamily="34" charset="-128"/>
              </a:rPr>
            </a:br>
            <a:r>
              <a:rPr kumimoji="0" lang="en-US" altLang="en-US" sz="4300" b="1" i="0" u="none" strike="noStrike" kern="1200" cap="none" spc="0" normalizeH="0" baseline="0" noProof="0" dirty="0" smtClean="0">
                <a:ln>
                  <a:noFill/>
                </a:ln>
                <a:solidFill>
                  <a:sysClr val="window" lastClr="FFFFFF"/>
                </a:solidFill>
                <a:effectLst/>
                <a:uLnTx/>
                <a:uFillTx/>
                <a:latin typeface="Franklin Gothic Medium Cond" pitchFamily="34" charset="0"/>
                <a:ea typeface="ＭＳ Ｐゴシック" pitchFamily="34" charset="-128"/>
              </a:rPr>
              <a:t/>
            </a:r>
            <a:br>
              <a:rPr kumimoji="0" lang="en-US" altLang="en-US" sz="4300" b="1" i="0" u="none" strike="noStrike" kern="1200" cap="none" spc="0" normalizeH="0" baseline="0" noProof="0" dirty="0" smtClean="0">
                <a:ln>
                  <a:noFill/>
                </a:ln>
                <a:solidFill>
                  <a:sysClr val="window" lastClr="FFFFFF"/>
                </a:solidFill>
                <a:effectLst/>
                <a:uLnTx/>
                <a:uFillTx/>
                <a:latin typeface="Franklin Gothic Medium Cond" pitchFamily="34" charset="0"/>
                <a:ea typeface="ＭＳ Ｐゴシック" pitchFamily="34" charset="-128"/>
              </a:rPr>
            </a:br>
            <a:r>
              <a:rPr kumimoji="0" lang="en-US" altLang="en-US" sz="2200" b="1" i="0" u="none" strike="noStrike" kern="1200" cap="none" spc="0" normalizeH="0" baseline="0" noProof="0" dirty="0" smtClean="0">
                <a:ln>
                  <a:noFill/>
                </a:ln>
                <a:solidFill>
                  <a:sysClr val="window" lastClr="FFFFFF"/>
                </a:solidFill>
                <a:effectLst/>
                <a:uLnTx/>
                <a:uFillTx/>
                <a:latin typeface="Franklin Gothic Medium Cond" pitchFamily="34" charset="0"/>
                <a:ea typeface="ＭＳ Ｐゴシック" pitchFamily="34" charset="-128"/>
              </a:rPr>
              <a:t>New 16-section standardized SDS format required (ANSI Z400.1)</a:t>
            </a:r>
          </a:p>
        </p:txBody>
      </p:sp>
      <p:sp>
        <p:nvSpPr>
          <p:cNvPr id="9" name="Rectangle 3"/>
          <p:cNvSpPr txBox="1">
            <a:spLocks noChangeArrowheads="1"/>
          </p:cNvSpPr>
          <p:nvPr/>
        </p:nvSpPr>
        <p:spPr bwMode="auto">
          <a:xfrm>
            <a:off x="152400" y="1985856"/>
            <a:ext cx="4495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altLang="en-US" sz="20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Section 1 – Identification</a:t>
            </a:r>
          </a:p>
          <a:p>
            <a:pPr marL="342900" marR="0" lvl="0" indent="-342900" algn="l" defTabSz="914400" rtl="0" eaLnBrk="1" fontAlgn="base" latinLnBrk="0" hangingPunct="1">
              <a:lnSpc>
                <a:spcPct val="100000"/>
              </a:lnSpc>
              <a:spcBef>
                <a:spcPct val="20000"/>
              </a:spcBef>
              <a:spcAft>
                <a:spcPts val="200"/>
              </a:spcAft>
              <a:buClrTx/>
              <a:buSzTx/>
              <a:buFont typeface="Wingdings" pitchFamily="2" charset="2"/>
              <a:buNone/>
              <a:tabLst/>
              <a:defRPr/>
            </a:pPr>
            <a:r>
              <a:rPr kumimoji="0" lang="en-US" altLang="en-US" sz="20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Section 2 – Hazard(s) identification </a:t>
            </a:r>
          </a:p>
          <a:p>
            <a:pPr marL="342900" marR="0" lvl="0" indent="-342900" algn="l" defTabSz="914400" rtl="0" eaLnBrk="1" fontAlgn="base" latinLnBrk="0" hangingPunct="1">
              <a:lnSpc>
                <a:spcPct val="100000"/>
              </a:lnSpc>
              <a:spcBef>
                <a:spcPct val="20000"/>
              </a:spcBef>
              <a:spcAft>
                <a:spcPts val="200"/>
              </a:spcAft>
              <a:buClrTx/>
              <a:buSzTx/>
              <a:buFont typeface="Wingdings" pitchFamily="2" charset="2"/>
              <a:buNone/>
              <a:tabLst/>
              <a:defRPr/>
            </a:pPr>
            <a:r>
              <a:rPr kumimoji="0" lang="en-US" altLang="en-US" sz="20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Section 3 – Composition / Information 	      on Ingredients</a:t>
            </a:r>
          </a:p>
          <a:p>
            <a:pPr marL="342900" marR="0" lvl="0" indent="-342900" algn="l" defTabSz="914400" rtl="0" eaLnBrk="1" fontAlgn="base" latinLnBrk="0" hangingPunct="1">
              <a:lnSpc>
                <a:spcPct val="100000"/>
              </a:lnSpc>
              <a:spcBef>
                <a:spcPct val="20000"/>
              </a:spcBef>
              <a:spcAft>
                <a:spcPts val="200"/>
              </a:spcAft>
              <a:buClrTx/>
              <a:buSzTx/>
              <a:buFont typeface="Wingdings" pitchFamily="2" charset="2"/>
              <a:buNone/>
              <a:tabLst/>
              <a:defRPr/>
            </a:pPr>
            <a:r>
              <a:rPr kumimoji="0" lang="en-US" altLang="en-US" sz="20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Section 4 – First-aid Measures</a:t>
            </a:r>
          </a:p>
          <a:p>
            <a:pPr marL="342900" marR="0" lvl="0" indent="-342900" algn="l" defTabSz="914400" rtl="0" eaLnBrk="1" fontAlgn="base" latinLnBrk="0" hangingPunct="1">
              <a:lnSpc>
                <a:spcPct val="100000"/>
              </a:lnSpc>
              <a:spcBef>
                <a:spcPct val="20000"/>
              </a:spcBef>
              <a:spcAft>
                <a:spcPts val="200"/>
              </a:spcAft>
              <a:buClrTx/>
              <a:buSzTx/>
              <a:buFont typeface="Wingdings" pitchFamily="2" charset="2"/>
              <a:buNone/>
              <a:tabLst/>
              <a:defRPr/>
            </a:pPr>
            <a:r>
              <a:rPr kumimoji="0" lang="en-US" altLang="en-US" sz="20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Section 5 – Fire-fighting Measures</a:t>
            </a:r>
          </a:p>
          <a:p>
            <a:pPr marL="342900" marR="0" lvl="0" indent="-342900" algn="l" defTabSz="914400" rtl="0" eaLnBrk="1" fontAlgn="base" latinLnBrk="0" hangingPunct="1">
              <a:lnSpc>
                <a:spcPct val="100000"/>
              </a:lnSpc>
              <a:spcBef>
                <a:spcPct val="20000"/>
              </a:spcBef>
              <a:spcAft>
                <a:spcPts val="200"/>
              </a:spcAft>
              <a:buClrTx/>
              <a:buSzTx/>
              <a:buFont typeface="Wingdings" pitchFamily="2" charset="2"/>
              <a:buNone/>
              <a:tabLst/>
              <a:defRPr/>
            </a:pPr>
            <a:r>
              <a:rPr kumimoji="0" lang="en-US" altLang="en-US" sz="20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Section 6 – Accidental Release 	     	      Measures</a:t>
            </a:r>
          </a:p>
          <a:p>
            <a:pPr marL="342900" marR="0" lvl="0" indent="-342900" algn="l" defTabSz="914400" rtl="0" eaLnBrk="1" fontAlgn="base" latinLnBrk="0" hangingPunct="1">
              <a:lnSpc>
                <a:spcPct val="100000"/>
              </a:lnSpc>
              <a:spcBef>
                <a:spcPct val="20000"/>
              </a:spcBef>
              <a:spcAft>
                <a:spcPts val="200"/>
              </a:spcAft>
              <a:buClrTx/>
              <a:buSzTx/>
              <a:buFont typeface="Wingdings" pitchFamily="2" charset="2"/>
              <a:buNone/>
              <a:tabLst/>
              <a:defRPr/>
            </a:pPr>
            <a:r>
              <a:rPr kumimoji="0" lang="en-US" altLang="en-US" sz="20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Section 7 – Handling and Storage</a:t>
            </a:r>
          </a:p>
          <a:p>
            <a:pPr marL="342900" marR="0" lvl="0" indent="-342900" algn="l" defTabSz="914400" rtl="0" eaLnBrk="1" fontAlgn="base" latinLnBrk="0" hangingPunct="1">
              <a:lnSpc>
                <a:spcPct val="100000"/>
              </a:lnSpc>
              <a:spcBef>
                <a:spcPct val="20000"/>
              </a:spcBef>
              <a:spcAft>
                <a:spcPts val="200"/>
              </a:spcAft>
              <a:buClrTx/>
              <a:buSzTx/>
              <a:buFont typeface="Wingdings" pitchFamily="2" charset="2"/>
              <a:buNone/>
              <a:tabLst/>
              <a:defRPr/>
            </a:pPr>
            <a:r>
              <a:rPr kumimoji="0" lang="en-US" altLang="en-US" sz="20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Section 8 – Exposure Controls / 	   	      Personal Protection</a:t>
            </a:r>
          </a:p>
          <a:p>
            <a:pPr marL="342900" marR="0" lvl="0" indent="-342900" algn="l" defTabSz="914400" rtl="0" eaLnBrk="1" fontAlgn="base" latinLnBrk="0" hangingPunct="1">
              <a:lnSpc>
                <a:spcPct val="100000"/>
              </a:lnSpc>
              <a:spcBef>
                <a:spcPct val="20000"/>
              </a:spcBef>
              <a:spcAft>
                <a:spcPts val="200"/>
              </a:spcAft>
              <a:buClrTx/>
              <a:buSzTx/>
              <a:buFont typeface="Wingdings" pitchFamily="2" charset="2"/>
              <a:buNone/>
              <a:tabLst/>
              <a:defRPr/>
            </a:pPr>
            <a:r>
              <a:rPr kumimoji="0" lang="en-US" altLang="en-US" sz="20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Section 9 – Physical and Chemical 	      Properties</a:t>
            </a:r>
          </a:p>
        </p:txBody>
      </p:sp>
      <p:sp>
        <p:nvSpPr>
          <p:cNvPr id="10" name="Rectangle 4"/>
          <p:cNvSpPr txBox="1">
            <a:spLocks noChangeArrowheads="1"/>
          </p:cNvSpPr>
          <p:nvPr/>
        </p:nvSpPr>
        <p:spPr bwMode="auto">
          <a:xfrm>
            <a:off x="4648200" y="2058988"/>
            <a:ext cx="4495800" cy="312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marL="342900" marR="0" lvl="0" indent="-342900" defTabSz="914400" eaLnBrk="1" fontAlgn="base" latinLnBrk="0" hangingPunct="1">
              <a:lnSpc>
                <a:spcPct val="100000"/>
              </a:lnSpc>
              <a:spcBef>
                <a:spcPct val="20000"/>
              </a:spcBef>
              <a:spcAft>
                <a:spcPct val="0"/>
              </a:spcAft>
              <a:buClrTx/>
              <a:buSzTx/>
              <a:buFont typeface="Wingdings" pitchFamily="2" charset="2"/>
              <a:buNone/>
              <a:tabLst/>
              <a:defRPr/>
            </a:pPr>
            <a:r>
              <a:rPr kumimoji="0" lang="en-US" altLang="en-US" sz="20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Section 10 – Stability and Reactivity</a:t>
            </a:r>
          </a:p>
          <a:p>
            <a:pPr marL="342900" marR="0" lvl="0" indent="-342900" defTabSz="914400" eaLnBrk="1" fontAlgn="base" latinLnBrk="0" hangingPunct="1">
              <a:lnSpc>
                <a:spcPct val="100000"/>
              </a:lnSpc>
              <a:spcBef>
                <a:spcPct val="20000"/>
              </a:spcBef>
              <a:spcAft>
                <a:spcPts val="200"/>
              </a:spcAft>
              <a:buClrTx/>
              <a:buSzTx/>
              <a:buFont typeface="Wingdings" pitchFamily="2" charset="2"/>
              <a:buNone/>
              <a:tabLst/>
              <a:defRPr/>
            </a:pPr>
            <a:r>
              <a:rPr kumimoji="0" lang="en-US" altLang="en-US" sz="20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Section 11 – Toxicological Information</a:t>
            </a:r>
          </a:p>
          <a:p>
            <a:pPr marL="342900" marR="0" lvl="0" indent="-342900" defTabSz="914400" eaLnBrk="1" fontAlgn="base" latinLnBrk="0" hangingPunct="1">
              <a:lnSpc>
                <a:spcPct val="100000"/>
              </a:lnSpc>
              <a:spcBef>
                <a:spcPct val="20000"/>
              </a:spcBef>
              <a:spcAft>
                <a:spcPts val="200"/>
              </a:spcAft>
              <a:buClrTx/>
              <a:buSzTx/>
              <a:buFont typeface="Wingdings" pitchFamily="2" charset="2"/>
              <a:buNone/>
              <a:tabLst/>
              <a:defRPr/>
            </a:pPr>
            <a:r>
              <a:rPr kumimoji="0" lang="en-US" altLang="en-US" sz="2000" b="0" i="0" u="none" strike="noStrike" kern="0" cap="none" spc="0" normalizeH="0" baseline="0" noProof="0" dirty="0" smtClean="0">
                <a:ln>
                  <a:noFill/>
                </a:ln>
                <a:solidFill>
                  <a:srgbClr val="FFFF66"/>
                </a:solidFill>
                <a:effectLst/>
                <a:uLnTx/>
                <a:uFillTx/>
                <a:latin typeface="Calibri" pitchFamily="34" charset="0"/>
                <a:ea typeface="ＭＳ Ｐゴシック" pitchFamily="34" charset="-128"/>
              </a:rPr>
              <a:t>Section 12 – Ecological Information*</a:t>
            </a:r>
          </a:p>
          <a:p>
            <a:pPr marL="342900" marR="0" lvl="0" indent="-342900" defTabSz="914400" eaLnBrk="1" fontAlgn="base" latinLnBrk="0" hangingPunct="1">
              <a:lnSpc>
                <a:spcPct val="100000"/>
              </a:lnSpc>
              <a:spcBef>
                <a:spcPct val="20000"/>
              </a:spcBef>
              <a:spcAft>
                <a:spcPts val="200"/>
              </a:spcAft>
              <a:buClrTx/>
              <a:buSzTx/>
              <a:buFont typeface="Wingdings" pitchFamily="2" charset="2"/>
              <a:buNone/>
              <a:tabLst/>
              <a:defRPr/>
            </a:pPr>
            <a:r>
              <a:rPr kumimoji="0" lang="en-US" altLang="en-US" sz="2000" b="0" i="0" u="none" strike="noStrike" kern="0" cap="none" spc="0" normalizeH="0" baseline="0" noProof="0" dirty="0" smtClean="0">
                <a:ln>
                  <a:noFill/>
                </a:ln>
                <a:solidFill>
                  <a:srgbClr val="FFFF66"/>
                </a:solidFill>
                <a:effectLst/>
                <a:uLnTx/>
                <a:uFillTx/>
                <a:latin typeface="Calibri" pitchFamily="34" charset="0"/>
                <a:ea typeface="ＭＳ Ｐゴシック" pitchFamily="34" charset="-128"/>
              </a:rPr>
              <a:t>Section 13 – Disposal Consideration*</a:t>
            </a:r>
          </a:p>
          <a:p>
            <a:pPr marL="342900" marR="0" lvl="0" indent="-342900" defTabSz="914400" eaLnBrk="1" fontAlgn="base" latinLnBrk="0" hangingPunct="1">
              <a:lnSpc>
                <a:spcPct val="100000"/>
              </a:lnSpc>
              <a:spcBef>
                <a:spcPct val="20000"/>
              </a:spcBef>
              <a:spcAft>
                <a:spcPts val="200"/>
              </a:spcAft>
              <a:buClrTx/>
              <a:buSzTx/>
              <a:buFont typeface="Wingdings" pitchFamily="2" charset="2"/>
              <a:buNone/>
              <a:tabLst/>
              <a:defRPr/>
            </a:pPr>
            <a:r>
              <a:rPr kumimoji="0" lang="en-US" altLang="en-US" sz="2000" b="0" i="0" u="none" strike="noStrike" kern="0" cap="none" spc="0" normalizeH="0" baseline="0" noProof="0" dirty="0" smtClean="0">
                <a:ln>
                  <a:noFill/>
                </a:ln>
                <a:solidFill>
                  <a:srgbClr val="FFFF66"/>
                </a:solidFill>
                <a:effectLst/>
                <a:uLnTx/>
                <a:uFillTx/>
                <a:latin typeface="Calibri" pitchFamily="34" charset="0"/>
                <a:ea typeface="ＭＳ Ｐゴシック" pitchFamily="34" charset="-128"/>
              </a:rPr>
              <a:t>Section 14 – Transport Information*</a:t>
            </a:r>
          </a:p>
          <a:p>
            <a:pPr marL="342900" marR="0" lvl="0" indent="-342900" defTabSz="914400" eaLnBrk="1" fontAlgn="base" latinLnBrk="0" hangingPunct="1">
              <a:lnSpc>
                <a:spcPct val="100000"/>
              </a:lnSpc>
              <a:spcBef>
                <a:spcPct val="20000"/>
              </a:spcBef>
              <a:spcAft>
                <a:spcPts val="200"/>
              </a:spcAft>
              <a:buClrTx/>
              <a:buSzTx/>
              <a:buFont typeface="Wingdings" pitchFamily="2" charset="2"/>
              <a:buNone/>
              <a:tabLst/>
              <a:defRPr/>
            </a:pPr>
            <a:r>
              <a:rPr kumimoji="0" lang="en-US" altLang="en-US" sz="2000" b="0" i="0" u="none" strike="noStrike" kern="0" cap="none" spc="0" normalizeH="0" baseline="0" noProof="0" dirty="0" smtClean="0">
                <a:ln>
                  <a:noFill/>
                </a:ln>
                <a:solidFill>
                  <a:srgbClr val="FFFF66"/>
                </a:solidFill>
                <a:effectLst/>
                <a:uLnTx/>
                <a:uFillTx/>
                <a:latin typeface="Calibri" pitchFamily="34" charset="0"/>
                <a:ea typeface="ＭＳ Ｐゴシック" pitchFamily="34" charset="-128"/>
              </a:rPr>
              <a:t>Section 15 – Regulatory Information*</a:t>
            </a:r>
          </a:p>
          <a:p>
            <a:pPr marL="342900" marR="0" lvl="0" indent="-342900" defTabSz="914400" eaLnBrk="1" fontAlgn="base" latinLnBrk="0" hangingPunct="1">
              <a:lnSpc>
                <a:spcPct val="100000"/>
              </a:lnSpc>
              <a:spcBef>
                <a:spcPct val="20000"/>
              </a:spcBef>
              <a:spcAft>
                <a:spcPts val="200"/>
              </a:spcAft>
              <a:buClrTx/>
              <a:buSzTx/>
              <a:buFont typeface="Wingdings" pitchFamily="2" charset="2"/>
              <a:buNone/>
              <a:tabLst/>
              <a:defRPr/>
            </a:pPr>
            <a:r>
              <a:rPr kumimoji="0" lang="en-US" altLang="en-US" sz="20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Section 16 – Other information including date of preparation of last revision</a:t>
            </a:r>
          </a:p>
        </p:txBody>
      </p:sp>
      <p:sp>
        <p:nvSpPr>
          <p:cNvPr id="11" name="TextBox 6"/>
          <p:cNvSpPr txBox="1">
            <a:spLocks noChangeArrowheads="1"/>
          </p:cNvSpPr>
          <p:nvPr/>
        </p:nvSpPr>
        <p:spPr bwMode="auto">
          <a:xfrm>
            <a:off x="4800600" y="5257800"/>
            <a:ext cx="3657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defTabSz="457200" fontAlgn="base">
              <a:spcBef>
                <a:spcPct val="0"/>
              </a:spcBef>
              <a:spcAft>
                <a:spcPct val="0"/>
              </a:spcAft>
            </a:pPr>
            <a:r>
              <a:rPr lang="en-US" altLang="en-US" sz="2000" dirty="0">
                <a:solidFill>
                  <a:srgbClr val="FFFF66"/>
                </a:solidFill>
                <a:latin typeface="Arial" pitchFamily="34" charset="0"/>
              </a:rPr>
              <a:t>*Sections outside of MIOSHA jurisdiction but inclusion of these sections is necessary for a GHS compliant SDS</a:t>
            </a:r>
          </a:p>
        </p:txBody>
      </p:sp>
    </p:spTree>
    <p:extLst>
      <p:ext uri="{BB962C8B-B14F-4D97-AF65-F5344CB8AC3E}">
        <p14:creationId xmlns:p14="http://schemas.microsoft.com/office/powerpoint/2010/main" val="1025324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3"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897" y="2133600"/>
            <a:ext cx="4389438"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276600"/>
            <a:ext cx="4268788"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464344" y="165100"/>
            <a:ext cx="81549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Revised Posters – MSDS to SDS</a:t>
            </a:r>
          </a:p>
        </p:txBody>
      </p:sp>
    </p:spTree>
    <p:extLst>
      <p:ext uri="{BB962C8B-B14F-4D97-AF65-F5344CB8AC3E}">
        <p14:creationId xmlns:p14="http://schemas.microsoft.com/office/powerpoint/2010/main" val="3226561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3"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500692" y="4841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Your Responsibilities</a:t>
            </a:r>
          </a:p>
        </p:txBody>
      </p:sp>
      <p:sp>
        <p:nvSpPr>
          <p:cNvPr id="5" name="Content Placeholder 2"/>
          <p:cNvSpPr txBox="1">
            <a:spLocks/>
          </p:cNvSpPr>
          <p:nvPr/>
        </p:nvSpPr>
        <p:spPr bwMode="auto">
          <a:xfrm>
            <a:off x="419493" y="23622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32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Ensure that all secondary containers are labeled correctly</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32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Provide an SDS for all products at your station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32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Know where to find</a:t>
            </a:r>
            <a:r>
              <a:rPr kumimoji="0" lang="en-US" altLang="en-US" sz="3200" b="1" i="0" u="none" strike="noStrike" kern="1200" cap="none" spc="0" normalizeH="0" noProof="0" dirty="0" smtClean="0">
                <a:ln>
                  <a:noFill/>
                </a:ln>
                <a:solidFill>
                  <a:sysClr val="window" lastClr="FFFFFF"/>
                </a:solidFill>
                <a:effectLst/>
                <a:uLnTx/>
                <a:uFillTx/>
                <a:latin typeface="Calibri"/>
                <a:ea typeface="ＭＳ Ｐゴシック" pitchFamily="34" charset="-128"/>
              </a:rPr>
              <a:t> </a:t>
            </a:r>
            <a:r>
              <a:rPr kumimoji="0" lang="en-US" altLang="en-US" sz="32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SDS and labeling in the department’s SDS</a:t>
            </a:r>
            <a:r>
              <a:rPr kumimoji="0" lang="en-US" altLang="en-US" sz="3200" b="1" i="0" u="none" strike="noStrike" kern="1200" cap="none" spc="0" normalizeH="0" noProof="0" dirty="0" smtClean="0">
                <a:ln>
                  <a:noFill/>
                </a:ln>
                <a:solidFill>
                  <a:sysClr val="window" lastClr="FFFFFF"/>
                </a:solidFill>
                <a:effectLst/>
                <a:uLnTx/>
                <a:uFillTx/>
                <a:latin typeface="Calibri"/>
                <a:ea typeface="ＭＳ Ｐゴシック" pitchFamily="34" charset="-128"/>
              </a:rPr>
              <a:t> Information Station</a:t>
            </a:r>
            <a:endParaRPr kumimoji="0" lang="en-US" altLang="en-US" sz="32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endParaRPr>
          </a:p>
        </p:txBody>
      </p:sp>
    </p:spTree>
    <p:extLst>
      <p:ext uri="{BB962C8B-B14F-4D97-AF65-F5344CB8AC3E}">
        <p14:creationId xmlns:p14="http://schemas.microsoft.com/office/powerpoint/2010/main" val="3594730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3"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228600" y="485775"/>
            <a:ext cx="86820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Federal OSHA Resources</a:t>
            </a:r>
            <a:r>
              <a:rPr kumimoji="0" lang="en-US" altLang="en-US" sz="25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
            </a:r>
            <a:br>
              <a:rPr kumimoji="0" lang="en-US" altLang="en-US" sz="25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br>
            <a:r>
              <a:rPr kumimoji="0" lang="en-US" altLang="en-US" sz="25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
            </a:r>
            <a:br>
              <a:rPr kumimoji="0" lang="en-US" altLang="en-US" sz="25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br>
            <a:r>
              <a:rPr kumimoji="0" lang="en-US" altLang="en-US" sz="25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Haz</a:t>
            </a:r>
            <a:r>
              <a:rPr kumimoji="0" lang="en-US" altLang="en-US" sz="22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 Com Web Page - www.osha.gov/dsg/hazcom/index.html</a:t>
            </a:r>
          </a:p>
        </p:txBody>
      </p:sp>
      <p:sp>
        <p:nvSpPr>
          <p:cNvPr id="5" name="Rectangle 3"/>
          <p:cNvSpPr txBox="1">
            <a:spLocks noChangeArrowheads="1"/>
          </p:cNvSpPr>
          <p:nvPr/>
        </p:nvSpPr>
        <p:spPr bwMode="auto">
          <a:xfrm>
            <a:off x="111125" y="2269275"/>
            <a:ext cx="403860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3200" b="1" i="0" u="sng" strike="noStrike" kern="1200" cap="none" spc="0" normalizeH="0" baseline="0" noProof="0" dirty="0" smtClean="0">
                <a:ln>
                  <a:noFill/>
                </a:ln>
                <a:solidFill>
                  <a:sysClr val="window" lastClr="FFFFFF"/>
                </a:solidFill>
                <a:effectLst/>
                <a:uLnTx/>
                <a:uFillTx/>
                <a:latin typeface="Calibri"/>
                <a:ea typeface="+mn-ea"/>
              </a:rPr>
              <a:t>Regulatory</a:t>
            </a:r>
          </a:p>
          <a:p>
            <a:pPr marL="342900" marR="0" lvl="0" indent="-342900" algn="l" defTabSz="914400" rtl="0" eaLnBrk="1" fontAlgn="auto" latinLnBrk="0" hangingPunct="1">
              <a:lnSpc>
                <a:spcPct val="90000"/>
              </a:lnSpc>
              <a:spcBef>
                <a:spcPct val="20000"/>
              </a:spcBef>
              <a:spcAft>
                <a:spcPts val="0"/>
              </a:spcAft>
              <a:buClrTx/>
              <a:buSzTx/>
              <a:buFont typeface="Wingdings 2" pitchFamily="18" charset="2"/>
              <a:buChar char=""/>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rPr>
              <a:t>Haz Com 2012 Final Rule </a:t>
            </a:r>
          </a:p>
          <a:p>
            <a:pPr marL="0" marR="0" lvl="0" indent="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sz="2400" b="1" i="0" u="none" strike="noStrike" kern="1200" cap="none" spc="0" normalizeH="0" baseline="0" noProof="0" dirty="0" smtClean="0">
              <a:ln>
                <a:noFill/>
              </a:ln>
              <a:solidFill>
                <a:sysClr val="window" lastClr="FFFFFF"/>
              </a:solidFill>
              <a:effectLst/>
              <a:uLnTx/>
              <a:uFillTx/>
              <a:latin typeface="Calibri"/>
              <a:ea typeface="+mn-ea"/>
            </a:endParaRPr>
          </a:p>
          <a:p>
            <a:pPr marL="342900" marR="0" lvl="0" indent="-342900" algn="l" defTabSz="914400" rtl="0" eaLnBrk="1" fontAlgn="auto" latinLnBrk="0" hangingPunct="1">
              <a:lnSpc>
                <a:spcPct val="90000"/>
              </a:lnSpc>
              <a:spcBef>
                <a:spcPct val="20000"/>
              </a:spcBef>
              <a:spcAft>
                <a:spcPts val="0"/>
              </a:spcAft>
              <a:buClrTx/>
              <a:buSzTx/>
              <a:buFont typeface="Wingdings 2" pitchFamily="18" charset="2"/>
              <a:buChar char=""/>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rPr>
              <a:t>Haz Com Comparison: Haz Com 1994 and 2012 </a:t>
            </a:r>
          </a:p>
          <a:p>
            <a:pPr marL="742950" marR="0" lvl="1" indent="-285750" algn="l" defTabSz="914400" rtl="0" eaLnBrk="1" fontAlgn="auto" latinLnBrk="0" hangingPunct="1">
              <a:lnSpc>
                <a:spcPct val="90000"/>
              </a:lnSpc>
              <a:spcBef>
                <a:spcPct val="20000"/>
              </a:spcBef>
              <a:spcAft>
                <a:spcPts val="0"/>
              </a:spcAft>
              <a:buClrTx/>
              <a:buSzTx/>
              <a:buFont typeface="Wingdings 2" pitchFamily="18" charset="2"/>
              <a:buChar char=""/>
              <a:tabLst/>
              <a:defRPr/>
            </a:pPr>
            <a:r>
              <a:rPr kumimoji="0" lang="en-US" sz="2800" b="0" i="0" u="none" strike="noStrike" kern="1200" cap="none" spc="0" normalizeH="0" baseline="0" noProof="0" dirty="0" smtClean="0">
                <a:ln>
                  <a:noFill/>
                </a:ln>
                <a:solidFill>
                  <a:sysClr val="window" lastClr="FFFFFF"/>
                </a:solidFill>
                <a:effectLst/>
                <a:uLnTx/>
                <a:uFillTx/>
                <a:latin typeface="Calibri"/>
                <a:ea typeface="+mn-ea"/>
              </a:rPr>
              <a:t>Side-by-side </a:t>
            </a:r>
          </a:p>
          <a:p>
            <a:pPr marL="742950" marR="0" lvl="1" indent="-285750" algn="l" defTabSz="914400" rtl="0" eaLnBrk="1" fontAlgn="auto" latinLnBrk="0" hangingPunct="1">
              <a:lnSpc>
                <a:spcPct val="90000"/>
              </a:lnSpc>
              <a:spcBef>
                <a:spcPct val="20000"/>
              </a:spcBef>
              <a:spcAft>
                <a:spcPts val="0"/>
              </a:spcAft>
              <a:buClrTx/>
              <a:buSzTx/>
              <a:buFont typeface="Wingdings 2" pitchFamily="18" charset="2"/>
              <a:buChar char=""/>
              <a:tabLst/>
              <a:defRPr/>
            </a:pPr>
            <a:r>
              <a:rPr kumimoji="0" lang="en-US" sz="2800" b="0" i="0" u="none" strike="noStrike" kern="1200" cap="none" spc="0" normalizeH="0" baseline="0" noProof="0" dirty="0" smtClean="0">
                <a:ln>
                  <a:noFill/>
                </a:ln>
                <a:solidFill>
                  <a:sysClr val="window" lastClr="FFFFFF"/>
                </a:solidFill>
                <a:effectLst/>
                <a:uLnTx/>
                <a:uFillTx/>
                <a:latin typeface="Calibri"/>
                <a:ea typeface="+mn-ea"/>
              </a:rPr>
              <a:t>Redline Strikeout of the Regulatory Text </a:t>
            </a:r>
          </a:p>
          <a:p>
            <a:pPr marL="457200" marR="0" lvl="1" indent="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sz="2800" b="0" i="0" u="none" strike="noStrike" kern="1200" cap="none" spc="0" normalizeH="0" baseline="0" noProof="0" dirty="0" smtClean="0">
              <a:ln>
                <a:noFill/>
              </a:ln>
              <a:solidFill>
                <a:sysClr val="window" lastClr="FFFFFF"/>
              </a:solidFill>
              <a:effectLst/>
              <a:uLnTx/>
              <a:uFillTx/>
              <a:latin typeface="Calibri"/>
              <a:ea typeface="+mn-ea"/>
            </a:endParaRPr>
          </a:p>
          <a:p>
            <a:pPr marL="342900" marR="0" lvl="0" indent="-342900" algn="l" defTabSz="914400" rtl="0" eaLnBrk="1" fontAlgn="auto" latinLnBrk="0" hangingPunct="1">
              <a:lnSpc>
                <a:spcPct val="90000"/>
              </a:lnSpc>
              <a:spcBef>
                <a:spcPct val="20000"/>
              </a:spcBef>
              <a:spcAft>
                <a:spcPts val="0"/>
              </a:spcAft>
              <a:buClrTx/>
              <a:buSzTx/>
              <a:buFont typeface="Wingdings 2" pitchFamily="18" charset="2"/>
              <a:buChar char=""/>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rPr>
              <a:t>FAQs</a:t>
            </a:r>
          </a:p>
        </p:txBody>
      </p:sp>
      <p:sp>
        <p:nvSpPr>
          <p:cNvPr id="8" name="Rectangle 4"/>
          <p:cNvSpPr txBox="1">
            <a:spLocks noChangeArrowheads="1"/>
          </p:cNvSpPr>
          <p:nvPr/>
        </p:nvSpPr>
        <p:spPr bwMode="auto">
          <a:xfrm>
            <a:off x="3969863" y="2154975"/>
            <a:ext cx="53403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marL="342900" marR="0" lvl="0" indent="-342900" defTabSz="914400" eaLnBrk="1" fontAlgn="base" latinLnBrk="0" hangingPunct="1">
              <a:lnSpc>
                <a:spcPct val="90000"/>
              </a:lnSpc>
              <a:spcBef>
                <a:spcPct val="20000"/>
              </a:spcBef>
              <a:spcAft>
                <a:spcPct val="0"/>
              </a:spcAft>
              <a:buClrTx/>
              <a:buSzTx/>
              <a:buFont typeface="Wingdings" pitchFamily="2" charset="2"/>
              <a:buNone/>
              <a:tabLst/>
              <a:defRPr/>
            </a:pPr>
            <a:r>
              <a:rPr kumimoji="0" lang="en-US" altLang="en-US" sz="2800" b="0" i="0" u="sng" strike="noStrike" kern="0" cap="none" spc="0" normalizeH="0" baseline="0" noProof="0" dirty="0" smtClean="0">
                <a:ln>
                  <a:noFill/>
                </a:ln>
                <a:solidFill>
                  <a:prstClr val="white"/>
                </a:solidFill>
                <a:effectLst/>
                <a:uLnTx/>
                <a:uFillTx/>
                <a:latin typeface="Calibri" pitchFamily="34" charset="0"/>
                <a:ea typeface="ＭＳ Ｐゴシック" pitchFamily="34" charset="-128"/>
              </a:rPr>
              <a:t>Guidance</a:t>
            </a:r>
            <a:r>
              <a:rPr kumimoji="0" lang="en-US" altLang="en-US" sz="28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 </a:t>
            </a:r>
          </a:p>
          <a:p>
            <a:pPr marL="342900" marR="0" lvl="0" indent="-342900" defTabSz="91440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OSHA Briefs </a:t>
            </a:r>
          </a:p>
          <a:p>
            <a:pPr marL="342900" marR="0" lvl="0" indent="-342900" defTabSz="91440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Fact Sheet </a:t>
            </a:r>
          </a:p>
          <a:p>
            <a:pPr marL="342900" marR="0" lvl="0" indent="-342900" defTabSz="91440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Quick Cards </a:t>
            </a:r>
          </a:p>
          <a:p>
            <a:pPr marL="742950" marR="0" lvl="1" indent="-285750" defTabSz="91440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Labeling</a:t>
            </a:r>
          </a:p>
          <a:p>
            <a:pPr marL="742950" marR="0" lvl="1" indent="-285750" defTabSz="91440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Safety Data Sheets</a:t>
            </a:r>
          </a:p>
          <a:p>
            <a:pPr marL="742950" marR="0" lvl="1" indent="-285750" defTabSz="91440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Pictograms</a:t>
            </a:r>
          </a:p>
          <a:p>
            <a:pPr marL="742950" marR="0" lvl="1" indent="-285750" defTabSz="91440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Effective Dates</a:t>
            </a:r>
          </a:p>
          <a:p>
            <a:pPr marL="342900" marR="0" lvl="0" indent="-342900" defTabSz="91440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OSHA Guide to GHS</a:t>
            </a:r>
          </a:p>
          <a:p>
            <a:pPr marL="342900" marR="0" lvl="0" indent="-342900" defTabSz="914400" eaLnBrk="1" fontAlgn="base" latinLnBrk="0" hangingPunct="1">
              <a:lnSpc>
                <a:spcPct val="90000"/>
              </a:lnSpc>
              <a:spcBef>
                <a:spcPct val="20000"/>
              </a:spcBef>
              <a:spcAft>
                <a:spcPct val="0"/>
              </a:spcAft>
              <a:buClrTx/>
              <a:buSzTx/>
              <a:buFont typeface="Wingdings" pitchFamily="2" charset="2"/>
              <a:buNone/>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www.osha.gov/dsg/hazcom/ghs.html</a:t>
            </a:r>
          </a:p>
          <a:p>
            <a:pPr marL="342900" marR="0" lvl="0" indent="-342900" defTabSz="91440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rPr>
              <a:t>GHS documents (links to purple book)</a:t>
            </a:r>
          </a:p>
          <a:p>
            <a:pPr marL="342900" marR="0" lvl="0" indent="-342900" defTabSz="914400" eaLnBrk="1" fontAlgn="base" latinLnBrk="0" hangingPunct="1">
              <a:lnSpc>
                <a:spcPct val="90000"/>
              </a:lnSpc>
              <a:spcBef>
                <a:spcPct val="20000"/>
              </a:spcBef>
              <a:spcAft>
                <a:spcPct val="0"/>
              </a:spcAft>
              <a:buClrTx/>
              <a:buSzTx/>
              <a:buFont typeface="Arial" pitchFamily="34" charset="0"/>
              <a:buChar char="•"/>
              <a:tabLst/>
              <a:defRPr/>
            </a:pPr>
            <a:endParaRPr kumimoji="0" lang="en-US" altLang="en-US" sz="2800" b="0" i="0" u="none" strike="noStrike" kern="0" cap="none" spc="0" normalizeH="0" baseline="0" noProof="0" dirty="0" smtClean="0">
              <a:ln>
                <a:noFill/>
              </a:ln>
              <a:solidFill>
                <a:prstClr val="white"/>
              </a:solidFill>
              <a:effectLst/>
              <a:uLnTx/>
              <a:uFillTx/>
              <a:latin typeface="Calibri" pitchFamily="34" charset="0"/>
              <a:ea typeface="ＭＳ Ｐゴシック" pitchFamily="34" charset="-128"/>
            </a:endParaRPr>
          </a:p>
        </p:txBody>
      </p:sp>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42883">
            <a:off x="7553325" y="2776538"/>
            <a:ext cx="1125538"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34075">
            <a:off x="7096125" y="2740025"/>
            <a:ext cx="112236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92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3"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486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654" y="190499"/>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847970" y="620712"/>
            <a:ext cx="7215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Why the Change to Haz Com?</a:t>
            </a:r>
          </a:p>
        </p:txBody>
      </p:sp>
      <p:sp>
        <p:nvSpPr>
          <p:cNvPr id="9" name="Rectangle 3"/>
          <p:cNvSpPr txBox="1">
            <a:spLocks noChangeArrowheads="1"/>
          </p:cNvSpPr>
          <p:nvPr/>
        </p:nvSpPr>
        <p:spPr bwMode="auto">
          <a:xfrm>
            <a:off x="138243" y="2286001"/>
            <a:ext cx="626097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To align with the Globally Harmonized System of Classification and Labeling of Chemicals (GHS) adopted by 67 nations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To provide a common and coherent approach to classifying chemicals</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Reduce confusion and increase understanding of the hazards</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Facilitate training</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Help address literacy problems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endParaRPr>
          </a:p>
        </p:txBody>
      </p:sp>
      <p:pic>
        <p:nvPicPr>
          <p:cNvPr id="10" name="Picture 2" descr="Globally Harmonized System (GHS) of Chemical Classification and Label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685" y="2286001"/>
            <a:ext cx="2547937"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584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3"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17" y="2746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698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3335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457200" y="344486"/>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Who is Affected?</a:t>
            </a:r>
          </a:p>
        </p:txBody>
      </p:sp>
      <p:sp>
        <p:nvSpPr>
          <p:cNvPr id="7" name="Rectangle 6"/>
          <p:cNvSpPr txBox="1">
            <a:spLocks noChangeArrowheads="1"/>
          </p:cNvSpPr>
          <p:nvPr/>
        </p:nvSpPr>
        <p:spPr bwMode="auto">
          <a:xfrm>
            <a:off x="523973" y="1905000"/>
            <a:ext cx="8229600" cy="467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Manufacturers, Distributors, Importers</a:t>
            </a:r>
          </a:p>
          <a:p>
            <a:pPr marL="742950" marR="0" lvl="1" indent="-28575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Change SDS information and format</a:t>
            </a:r>
          </a:p>
          <a:p>
            <a:pPr marL="742950" marR="0" lvl="1" indent="-28575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Change container labeling</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Employers</a:t>
            </a:r>
          </a:p>
          <a:p>
            <a:pPr marL="342900" marR="0" lvl="0" indent="-342900" algn="l"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	Training employees on changes to:</a:t>
            </a:r>
          </a:p>
          <a:p>
            <a:pPr marL="742950" marR="0" lvl="1" indent="-28575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SDS (change from MSDS to SDS and 16-section format)</a:t>
            </a:r>
          </a:p>
          <a:p>
            <a:pPr marL="742950" marR="0" lvl="1" indent="-28575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Container Labels (including secondary containers)</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Employees</a:t>
            </a:r>
          </a:p>
          <a:p>
            <a:pPr marL="342900" marR="0" lvl="0" indent="-342900" algn="l"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	Recognize and understand hazards based on:</a:t>
            </a:r>
          </a:p>
          <a:p>
            <a:pPr marL="742950" marR="0" lvl="1" indent="-28575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Information in new SDS format</a:t>
            </a:r>
          </a:p>
          <a:p>
            <a:pPr marL="742950" marR="0" lvl="1" indent="-28575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Pictograms on container labels</a:t>
            </a:r>
          </a:p>
          <a:p>
            <a:pPr marL="742950" marR="0" lvl="1" indent="-28575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Precautionary and hazard statements</a:t>
            </a:r>
          </a:p>
          <a:p>
            <a:pPr marL="1143000" marR="0" lvl="2" indent="-228600" algn="l" defTabSz="914400" rtl="0" eaLnBrk="1" fontAlgn="base" latinLnBrk="0" hangingPunct="1">
              <a:lnSpc>
                <a:spcPct val="80000"/>
              </a:lnSpc>
              <a:spcBef>
                <a:spcPct val="20000"/>
              </a:spcBef>
              <a:spcAft>
                <a:spcPct val="0"/>
              </a:spcAft>
              <a:buClrTx/>
              <a:buSzTx/>
              <a:buFont typeface="Arial" pitchFamily="34" charset="0"/>
              <a:buChar char="•"/>
              <a:tabLst/>
              <a:defRPr/>
            </a:pPr>
            <a:endParaRPr kumimoji="0" lang="en-US" altLang="en-US" sz="1900" b="0" i="0" u="none" strike="noStrike" kern="1200" cap="none" spc="0" normalizeH="0" baseline="0" noProof="0" dirty="0" smtClean="0">
              <a:ln>
                <a:noFill/>
              </a:ln>
              <a:solidFill>
                <a:sysClr val="window" lastClr="FFFFFF"/>
              </a:solidFill>
              <a:effectLst/>
              <a:uLnTx/>
              <a:uFillTx/>
              <a:latin typeface="Calibri"/>
              <a:ea typeface="ＭＳ Ｐゴシック" pitchFamily="34" charset="-128"/>
            </a:endParaRPr>
          </a:p>
        </p:txBody>
      </p:sp>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863725"/>
            <a:ext cx="25304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17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71" y="9525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079" y="9525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533400" y="609600"/>
            <a:ext cx="830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lnSpcReduction="10000"/>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Franklin Gothic Medium Cond" pitchFamily="34" charset="0"/>
                <a:ea typeface="+mj-ea"/>
              </a:rPr>
              <a:t>Effective Dates and Requirements</a:t>
            </a:r>
          </a:p>
        </p:txBody>
      </p:sp>
      <p:graphicFrame>
        <p:nvGraphicFramePr>
          <p:cNvPr id="7" name="Group 34"/>
          <p:cNvGraphicFramePr>
            <a:graphicFrameLocks noGrp="1"/>
          </p:cNvGraphicFramePr>
          <p:nvPr>
            <p:ph idx="1"/>
            <p:extLst>
              <p:ext uri="{D42A27DB-BD31-4B8C-83A1-F6EECF244321}">
                <p14:modId xmlns:p14="http://schemas.microsoft.com/office/powerpoint/2010/main" val="2342661757"/>
              </p:ext>
            </p:extLst>
          </p:nvPr>
        </p:nvGraphicFramePr>
        <p:xfrm>
          <a:off x="21554" y="1828800"/>
          <a:ext cx="9046247" cy="5029199"/>
        </p:xfrm>
        <a:graphic>
          <a:graphicData uri="http://schemas.openxmlformats.org/drawingml/2006/table">
            <a:tbl>
              <a:tblPr/>
              <a:tblGrid>
                <a:gridCol w="2635195"/>
                <a:gridCol w="3967325"/>
                <a:gridCol w="2443727"/>
              </a:tblGrid>
              <a:tr h="561775">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rgbClr val="FFFFFF"/>
                          </a:solidFill>
                          <a:effectLst/>
                          <a:latin typeface="Arial" charset="0"/>
                        </a:rPr>
                        <a:t>Effective Completion Date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rgbClr val="FFFFFF"/>
                          </a:solidFill>
                          <a:effectLst/>
                          <a:latin typeface="Arial" charset="0"/>
                        </a:rPr>
                        <a:t>Requirement(s)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rgbClr val="FFFFFF"/>
                          </a:solidFill>
                          <a:effectLst/>
                          <a:latin typeface="Arial" charset="0"/>
                        </a:rPr>
                        <a:t>Responsible Party</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000"/>
                    </a:solidFill>
                  </a:tcPr>
                </a:tc>
              </a:tr>
              <a:tr h="50827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Arial" charset="0"/>
                        </a:rPr>
                        <a:t>December 1, 2013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CE"/>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200" b="0" i="0" u="none" strike="noStrike" cap="none" normalizeH="0" baseline="0" smtClean="0">
                          <a:ln>
                            <a:noFill/>
                          </a:ln>
                          <a:solidFill>
                            <a:srgbClr val="000000"/>
                          </a:solidFill>
                          <a:effectLst>
                            <a:outerShdw blurRad="38100" dist="38100" dir="2700000" algn="tl">
                              <a:srgbClr val="FFFFFF"/>
                            </a:outerShdw>
                          </a:effectLst>
                          <a:latin typeface="Arial" charset="0"/>
                        </a:rPr>
                        <a:t>Train employees on the new label elements and SDS format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CE"/>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Arial" charset="0"/>
                        </a:rPr>
                        <a:t>Employers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CE"/>
                    </a:solidFill>
                  </a:tcPr>
                </a:tc>
              </a:tr>
              <a:tr h="936286">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Arial" charset="0"/>
                        </a:rPr>
                        <a:t>June 1, 2015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E8"/>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Arial" charset="0"/>
                        </a:rPr>
                        <a:t>Compliance with all modified provisions of the final rule except: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E8"/>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Arial" charset="0"/>
                        </a:rPr>
                        <a:t>Chemical manufacturers, importers, distributors, and employers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E8"/>
                    </a:solidFill>
                  </a:tcPr>
                </a:tc>
              </a:tr>
              <a:tr h="722280">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200" b="0" i="0" u="none" strike="noStrike" cap="none" normalizeH="0" baseline="0" smtClean="0">
                          <a:ln>
                            <a:noFill/>
                          </a:ln>
                          <a:solidFill>
                            <a:srgbClr val="000000"/>
                          </a:solidFill>
                          <a:effectLst>
                            <a:outerShdw blurRad="38100" dist="38100" dir="2700000" algn="tl">
                              <a:srgbClr val="FFFFFF"/>
                            </a:outerShdw>
                          </a:effectLst>
                          <a:latin typeface="Arial" charset="0"/>
                        </a:rPr>
                        <a:t>December 1, 2015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CE"/>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Arial" charset="0"/>
                        </a:rPr>
                        <a:t>The distributor shall not ship containers labeled by the chemical manufacturer or importer unless it is a GHS label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CE"/>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Arial" charset="0"/>
                        </a:rPr>
                        <a:t>Distributor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CE"/>
                    </a:solidFill>
                  </a:tcPr>
                </a:tc>
              </a:tr>
              <a:tr h="1364299">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200" b="0" i="0" u="none" strike="noStrike" cap="none" normalizeH="0" baseline="0" smtClean="0">
                          <a:ln>
                            <a:noFill/>
                          </a:ln>
                          <a:solidFill>
                            <a:srgbClr val="000000"/>
                          </a:solidFill>
                          <a:effectLst>
                            <a:outerShdw blurRad="38100" dist="38100" dir="2700000" algn="tl">
                              <a:srgbClr val="FFFFFF"/>
                            </a:outerShdw>
                          </a:effectLst>
                          <a:latin typeface="Arial" charset="0"/>
                        </a:rPr>
                        <a:t>June 1, 2016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E8"/>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Arial" charset="0"/>
                        </a:rPr>
                        <a:t>Update alternative workplace labeling and hazard communication program as necessary, and provide additional employee training for newly identified hazards [and affected vertical standard specific signage]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E8"/>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Arial" charset="0"/>
                        </a:rPr>
                        <a:t>Employer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E8"/>
                    </a:solidFill>
                  </a:tcPr>
                </a:tc>
              </a:tr>
              <a:tr h="936286">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Arial" charset="0"/>
                        </a:rPr>
                        <a:t>Transition Period: 12/2012 to the effective completion dates noted above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CE"/>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Arial" charset="0"/>
                        </a:rPr>
                        <a:t>May comply with either MIOSHA Part 42, 92 </a:t>
                      </a:r>
                      <a:r>
                        <a:rPr kumimoji="0" lang="en-US" sz="1200" b="0" i="0" u="none" strike="noStrike" cap="none" normalizeH="0" baseline="0" smtClean="0">
                          <a:ln>
                            <a:noFill/>
                          </a:ln>
                          <a:solidFill>
                            <a:srgbClr val="000000"/>
                          </a:solidFill>
                          <a:effectLst>
                            <a:outerShdw blurRad="38100" dist="38100" dir="2700000" algn="tl">
                              <a:srgbClr val="FFFFFF"/>
                            </a:outerShdw>
                          </a:effectLst>
                          <a:latin typeface="Arial" charset="0"/>
                        </a:rPr>
                        <a:t>and 430  </a:t>
                      </a: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Arial" charset="0"/>
                        </a:rPr>
                        <a:t>(final standard), or the current standard, or both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CE"/>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Arial" charset="0"/>
                        </a:rPr>
                        <a:t>Chemical manufacturers, importers, distributors, and employers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CE"/>
                    </a:solidFill>
                  </a:tcPr>
                </a:tc>
              </a:tr>
            </a:tbl>
          </a:graphicData>
        </a:graphic>
      </p:graphicFrame>
    </p:spTree>
    <p:extLst>
      <p:ext uri="{BB962C8B-B14F-4D97-AF65-F5344CB8AC3E}">
        <p14:creationId xmlns:p14="http://schemas.microsoft.com/office/powerpoint/2010/main" val="3313441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095" y="60960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457200" y="981075"/>
            <a:ext cx="8229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Chemical Classifications</a:t>
            </a:r>
          </a:p>
        </p:txBody>
      </p:sp>
      <p:sp>
        <p:nvSpPr>
          <p:cNvPr id="7" name="Content Placeholder 2"/>
          <p:cNvSpPr txBox="1">
            <a:spLocks/>
          </p:cNvSpPr>
          <p:nvPr/>
        </p:nvSpPr>
        <p:spPr bwMode="auto">
          <a:xfrm>
            <a:off x="304800" y="2590800"/>
            <a:ext cx="8534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Wingdings 2" pitchFamily="18" charset="2"/>
              <a:buNone/>
              <a:tabLst/>
              <a:defRPr/>
            </a:pPr>
            <a:r>
              <a:rPr kumimoji="0" lang="en-US" altLang="en-US" sz="28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Chemicals will be classified using a harmonized system that provides standardized language for:</a:t>
            </a:r>
          </a:p>
          <a:p>
            <a:pPr marL="0" marR="0" lvl="0" indent="0" algn="l" defTabSz="914400" rtl="0" eaLnBrk="1" fontAlgn="base" latinLnBrk="0" hangingPunct="1">
              <a:lnSpc>
                <a:spcPct val="100000"/>
              </a:lnSpc>
              <a:spcBef>
                <a:spcPct val="20000"/>
              </a:spcBef>
              <a:spcAft>
                <a:spcPct val="0"/>
              </a:spcAft>
              <a:buClrTx/>
              <a:buSzTx/>
              <a:buFont typeface="Wingdings 2" pitchFamily="18" charset="2"/>
              <a:buNone/>
              <a:tabLst/>
              <a:defRPr/>
            </a:pPr>
            <a:endParaRPr kumimoji="0" lang="en-US" altLang="en-US" sz="28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Health Hazard Categories</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Physical Hazard Categories</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b="0"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Environmental Hazard Categories</a:t>
            </a:r>
            <a:r>
              <a:rPr kumimoji="0" lang="en-US" altLang="en-US" b="1" i="0" u="none" strike="noStrike" kern="1200" cap="none" spc="0" normalizeH="0" baseline="0" noProof="0" dirty="0" smtClean="0">
                <a:ln>
                  <a:noFill/>
                </a:ln>
                <a:solidFill>
                  <a:srgbClr val="FFFF66"/>
                </a:solidFill>
                <a:effectLst/>
                <a:uLnTx/>
                <a:uFillTx/>
                <a:latin typeface="Calibri"/>
                <a:ea typeface="ＭＳ Ｐゴシック" pitchFamily="34" charset="-128"/>
              </a:rPr>
              <a:t>*</a:t>
            </a:r>
          </a:p>
        </p:txBody>
      </p:sp>
      <p:pic>
        <p:nvPicPr>
          <p:cNvPr id="8" name="Picture 6" descr="C:\Documents and Settings\ThelenJ10\Local Settings\Temporary Internet Files\Content.IE5\F0AEOU4H\MC9000710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7087" y="3376612"/>
            <a:ext cx="2354263"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762000" y="5962650"/>
            <a:ext cx="784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r>
              <a:rPr lang="en-US" altLang="en-US" sz="2800" dirty="0">
                <a:solidFill>
                  <a:srgbClr val="FFC000"/>
                </a:solidFill>
              </a:rPr>
              <a:t>*Not regulated by MIOSHA. </a:t>
            </a:r>
          </a:p>
        </p:txBody>
      </p:sp>
    </p:spTree>
    <p:extLst>
      <p:ext uri="{BB962C8B-B14F-4D97-AF65-F5344CB8AC3E}">
        <p14:creationId xmlns:p14="http://schemas.microsoft.com/office/powerpoint/2010/main" val="1792161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2238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252" y="223838"/>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557751" y="328613"/>
            <a:ext cx="8229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Chemical Classifications: </a:t>
            </a:r>
            <a:br>
              <a:rPr kumimoji="0" lang="en-US" altLang="en-US" sz="40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br>
            <a:r>
              <a:rPr kumimoji="0" lang="en-US" altLang="en-US" sz="40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Health Hazards</a:t>
            </a:r>
          </a:p>
        </p:txBody>
      </p:sp>
      <p:sp>
        <p:nvSpPr>
          <p:cNvPr id="7" name="Content Placeholder 2"/>
          <p:cNvSpPr txBox="1">
            <a:spLocks/>
          </p:cNvSpPr>
          <p:nvPr/>
        </p:nvSpPr>
        <p:spPr bwMode="auto">
          <a:xfrm>
            <a:off x="457200" y="23622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Acute Toxicity</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Skin Corrosion/Irritation</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Respiratory or Skin Sensitization</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Germ Cell Mutagenicity</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Carcinogenicity</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Reproductive Toxicity</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Specific Target Organ Toxicity – Single Exposure</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Specific Target Organ Toxicity – Repeated Exposure</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Aspiration</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rPr>
              <a:t>Simple </a:t>
            </a:r>
            <a:r>
              <a:rPr kumimoji="0" lang="en-US" altLang="en-US" sz="2400" b="1" i="0" u="none" strike="noStrike" kern="1200" cap="none" spc="0" normalizeH="0" baseline="0" noProof="0" dirty="0" err="1" smtClean="0">
                <a:ln>
                  <a:noFill/>
                </a:ln>
                <a:solidFill>
                  <a:sysClr val="window" lastClr="FFFFFF"/>
                </a:solidFill>
                <a:effectLst/>
                <a:uLnTx/>
                <a:uFillTx/>
                <a:latin typeface="Calibri"/>
                <a:ea typeface="ＭＳ Ｐゴシック" pitchFamily="34" charset="-128"/>
              </a:rPr>
              <a:t>Asphyxiants</a:t>
            </a:r>
            <a:endParaRPr kumimoji="0" lang="en-US" altLang="en-US" sz="2400" b="1" i="0" u="none" strike="noStrike" kern="1200" cap="none" spc="0" normalizeH="0" baseline="0" noProof="0" dirty="0" smtClean="0">
              <a:ln>
                <a:noFill/>
              </a:ln>
              <a:solidFill>
                <a:sysClr val="window" lastClr="FFFFFF"/>
              </a:solidFill>
              <a:effectLst/>
              <a:uLnTx/>
              <a:uFillTx/>
              <a:latin typeface="Calibri"/>
              <a:ea typeface="ＭＳ Ｐゴシック" pitchFamily="34" charset="-128"/>
            </a:endParaRPr>
          </a:p>
        </p:txBody>
      </p:sp>
    </p:spTree>
    <p:extLst>
      <p:ext uri="{BB962C8B-B14F-4D97-AF65-F5344CB8AC3E}">
        <p14:creationId xmlns:p14="http://schemas.microsoft.com/office/powerpoint/2010/main" val="178854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9063"/>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119063"/>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457200" y="119063"/>
            <a:ext cx="8229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Chemical Classifications: </a:t>
            </a:r>
            <a:br>
              <a:rPr kumimoji="0" lang="en-US" altLang="en-US" sz="40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br>
            <a:r>
              <a:rPr kumimoji="0" lang="en-US" altLang="en-US" sz="40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Health Hazards</a:t>
            </a:r>
          </a:p>
        </p:txBody>
      </p:sp>
      <p:graphicFrame>
        <p:nvGraphicFramePr>
          <p:cNvPr id="7" name="Table 6"/>
          <p:cNvGraphicFramePr>
            <a:graphicFrameLocks noGrp="1"/>
          </p:cNvGraphicFramePr>
          <p:nvPr>
            <p:extLst>
              <p:ext uri="{D42A27DB-BD31-4B8C-83A1-F6EECF244321}">
                <p14:modId xmlns:p14="http://schemas.microsoft.com/office/powerpoint/2010/main" val="3821235991"/>
              </p:ext>
            </p:extLst>
          </p:nvPr>
        </p:nvGraphicFramePr>
        <p:xfrm>
          <a:off x="2" y="1981202"/>
          <a:ext cx="9143996" cy="4876798"/>
        </p:xfrm>
        <a:graphic>
          <a:graphicData uri="http://schemas.openxmlformats.org/drawingml/2006/table">
            <a:tbl>
              <a:tblPr/>
              <a:tblGrid>
                <a:gridCol w="6069026"/>
                <a:gridCol w="647362"/>
                <a:gridCol w="647362"/>
                <a:gridCol w="647362"/>
                <a:gridCol w="1132884"/>
              </a:tblGrid>
              <a:tr h="592194">
                <a:tc gridSpan="5">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rPr>
                        <a:t>Health Hazards</a:t>
                      </a:r>
                      <a:endParaRPr kumimoji="0" lang="en-US" altLang="en-US" sz="28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7889" marR="67889" marT="0" marB="0"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6043">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Hazard Class</a:t>
                      </a:r>
                    </a:p>
                  </a:txBody>
                  <a:tcPr marL="67889" marR="67889" marT="0" marB="0"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A1C4E3"/>
                    </a:solidFill>
                  </a:tcPr>
                </a:tc>
                <a:tc gridSpan="4">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Hazard Category</a:t>
                      </a:r>
                    </a:p>
                  </a:txBody>
                  <a:tcPr marL="67889" marR="67889" marT="0" marB="0"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A1C4E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6043">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Acute toxicity</a:t>
                      </a:r>
                    </a:p>
                  </a:txBody>
                  <a:tcPr marL="67889" marR="67889" marT="0" marB="0"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1</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2</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3</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4</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r>
              <a:tr h="306043">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Skin Corrosion/Irritation</a:t>
                      </a:r>
                    </a:p>
                  </a:txBody>
                  <a:tcPr marL="67889" marR="67889" marT="0" marB="0"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8F1DD"/>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1A</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8F1DD"/>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1B</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8F1DD"/>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1C</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8F1DD"/>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2</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8F1DD"/>
                    </a:solidFill>
                  </a:tcPr>
                </a:tc>
              </a:tr>
              <a:tr h="306043">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Serious Eye Damage/Eye Irritation</a:t>
                      </a:r>
                    </a:p>
                  </a:txBody>
                  <a:tcPr marL="67889" marR="67889" marT="0" marB="0"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1</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2A</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2B</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endParaRP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D9D9D9"/>
                    </a:solidFill>
                  </a:tcPr>
                </a:tc>
              </a:tr>
              <a:tr h="306043">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Respiratory or Skin Sensitization</a:t>
                      </a:r>
                    </a:p>
                  </a:txBody>
                  <a:tcPr marL="67889" marR="67889" marT="0" marB="0"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8F1DD"/>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1</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8F1DD"/>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endParaRP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CDE0FB"/>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endParaRP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CDE0FB"/>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endParaRP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D9D9D9"/>
                    </a:solidFill>
                  </a:tcPr>
                </a:tc>
              </a:tr>
              <a:tr h="306043">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Germ Cell Mutagenicity</a:t>
                      </a:r>
                    </a:p>
                  </a:txBody>
                  <a:tcPr marL="67889" marR="67889" marT="0" marB="0"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1A</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1B</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2</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endParaRP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D9D9D9"/>
                    </a:solidFill>
                  </a:tcPr>
                </a:tc>
              </a:tr>
              <a:tr h="306043">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Carcinogenicity</a:t>
                      </a:r>
                    </a:p>
                  </a:txBody>
                  <a:tcPr marL="67889" marR="67889" marT="0" marB="0"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AF1DD"/>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1A</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AF1DD"/>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1B</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AF1DD"/>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2</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AF1DD"/>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endParaRP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CDE0FB"/>
                    </a:solidFill>
                  </a:tcPr>
                </a:tc>
              </a:tr>
              <a:tr h="306043">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Reproductive Toxicity</a:t>
                      </a:r>
                    </a:p>
                  </a:txBody>
                  <a:tcPr marL="67889" marR="67889" marT="0" marB="0"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1A</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1B</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2</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Lactation</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r>
              <a:tr h="612087">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Specific Target Organ Toxicity – Single Exposure</a:t>
                      </a:r>
                    </a:p>
                  </a:txBody>
                  <a:tcPr marL="67889" marR="67889" marT="0" marB="0"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8F1DD"/>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1</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AF1DD"/>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2</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AF1DD"/>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3</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AF1DD"/>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endParaRP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CDE0FB"/>
                    </a:solidFill>
                  </a:tcPr>
                </a:tc>
              </a:tr>
              <a:tr h="612087">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Specific Target Organ Toxicity – Repeated Exposure</a:t>
                      </a:r>
                    </a:p>
                  </a:txBody>
                  <a:tcPr marL="67889" marR="67889" marT="0" marB="0"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1</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2</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endParaRP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D9D9D9"/>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endParaRP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D9D9D9"/>
                    </a:solidFill>
                  </a:tcPr>
                </a:tc>
              </a:tr>
              <a:tr h="306043">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Aspiration</a:t>
                      </a:r>
                    </a:p>
                  </a:txBody>
                  <a:tcPr marL="67889" marR="67889" marT="0" marB="0"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AF1DD"/>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1</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EAF1DD"/>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endParaRP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D9D9D9"/>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endParaRP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D9D9D9"/>
                    </a:solidFill>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endParaRP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D9D9D9"/>
                    </a:solidFill>
                  </a:tcPr>
                </a:tc>
              </a:tr>
              <a:tr h="306043">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Simple Asphyxiants</a:t>
                      </a:r>
                    </a:p>
                  </a:txBody>
                  <a:tcPr marL="67889" marR="67889" marT="0" marB="0"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gridSpan="3">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Single Category</a:t>
                      </a: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ysClr val="window" lastClr="FFFFFF"/>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spcBef>
                          <a:spcPct val="20000"/>
                        </a:spcBef>
                        <a:buFont typeface="Arial" pitchFamily="34" charset="0"/>
                        <a:defRPr sz="2800" kern="1200">
                          <a:solidFill>
                            <a:schemeClr val="tx1"/>
                          </a:solidFill>
                          <a:latin typeface="Calibri" pitchFamily="34" charset="0"/>
                          <a:ea typeface="ＭＳ Ｐゴシック" pitchFamily="34" charset="-128"/>
                          <a:cs typeface=""/>
                        </a:defRPr>
                      </a:lvl1pPr>
                      <a:lvl2pPr marL="37931725" indent="-37474525" algn="l" defTabSz="914400" rtl="0" eaLnBrk="1" latinLnBrk="0" hangingPunct="1">
                        <a:spcBef>
                          <a:spcPct val="20000"/>
                        </a:spcBef>
                        <a:buFont typeface="Arial" pitchFamily="34" charset="0"/>
                        <a:defRPr sz="2400" kern="1200">
                          <a:solidFill>
                            <a:schemeClr val="tx1"/>
                          </a:solidFill>
                          <a:latin typeface="Calibri" pitchFamily="34" charset="0"/>
                          <a:ea typeface="ＭＳ Ｐゴシック" pitchFamily="34" charset="-128"/>
                          <a:cs typeface=""/>
                        </a:defRPr>
                      </a:lvl2pPr>
                      <a:lvl3pPr marL="914400" algn="l" defTabSz="914400" rtl="0" eaLnBrk="1" latinLnBrk="0" hangingPunct="1">
                        <a:spcBef>
                          <a:spcPct val="20000"/>
                        </a:spcBef>
                        <a:defRPr sz="2000" kern="1200">
                          <a:solidFill>
                            <a:schemeClr val="tx1"/>
                          </a:solidFill>
                          <a:latin typeface="Calibri" pitchFamily="34" charset="0"/>
                          <a:ea typeface="ＭＳ Ｐゴシック" pitchFamily="34" charset="-128"/>
                          <a:cs typeface=""/>
                        </a:defRPr>
                      </a:lvl3pPr>
                      <a:lvl4pPr marL="13716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4pPr>
                      <a:lvl5pPr marL="1828800" algn="l" defTabSz="914400" rtl="0" eaLnBrk="1" latinLnBrk="0" hangingPunct="1">
                        <a:spcBef>
                          <a:spcPct val="20000"/>
                        </a:spcBef>
                        <a:defRPr sz="1800" kern="1200">
                          <a:solidFill>
                            <a:schemeClr val="tx1"/>
                          </a:solidFill>
                          <a:latin typeface="Calibri" pitchFamily="34" charset="0"/>
                          <a:ea typeface="ＭＳ Ｐゴシック" pitchFamily="34" charset="-128"/>
                          <a:cs typeface=""/>
                        </a:defRPr>
                      </a:lvl5pPr>
                      <a:lvl6pPr marL="4572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6pPr>
                      <a:lvl7pPr marL="9144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7pPr>
                      <a:lvl8pPr marL="13716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8pPr>
                      <a:lvl9pPr marL="1828800" algn="l" defTabSz="914400" rtl="0" eaLnBrk="1" fontAlgn="base" latinLnBrk="0" hangingPunct="1">
                        <a:spcBef>
                          <a:spcPct val="20000"/>
                        </a:spcBef>
                        <a:spcAft>
                          <a:spcPct val="0"/>
                        </a:spcAft>
                        <a:defRPr sz="1800" kern="1200">
                          <a:solidFill>
                            <a:schemeClr val="tx1"/>
                          </a:solidFill>
                          <a:latin typeface="Calibri" pitchFamily="34" charset="0"/>
                          <a:ea typeface="ＭＳ Ｐゴシック" pitchFamily="34" charset="-128"/>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67889" marR="67889"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solidFill>
                      <a:srgbClr val="D9D9D9"/>
                    </a:solidFill>
                  </a:tcPr>
                </a:tc>
              </a:tr>
            </a:tbl>
          </a:graphicData>
        </a:graphic>
      </p:graphicFrame>
    </p:spTree>
    <p:extLst>
      <p:ext uri="{BB962C8B-B14F-4D97-AF65-F5344CB8AC3E}">
        <p14:creationId xmlns:p14="http://schemas.microsoft.com/office/powerpoint/2010/main" val="3643703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095" y="609600"/>
            <a:ext cx="1133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457200" y="20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FF00"/>
                </a:solidFill>
                <a:latin typeface="Franklin Gothic Medium Cond" pitchFamily="34" charset="0"/>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Chemical Classifications: </a:t>
            </a:r>
            <a:br>
              <a:rPr kumimoji="0" lang="en-US" altLang="en-US" sz="40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br>
            <a:r>
              <a:rPr kumimoji="0" lang="en-US" altLang="en-US" sz="4000" b="1" i="0" u="none" strike="noStrike" kern="1200" cap="none" spc="0" normalizeH="0" baseline="0" noProof="0" dirty="0" smtClean="0">
                <a:ln>
                  <a:noFill/>
                </a:ln>
                <a:solidFill>
                  <a:srgbClr val="FFC000"/>
                </a:solidFill>
                <a:effectLst/>
                <a:uLnTx/>
                <a:uFillTx/>
                <a:latin typeface="Franklin Gothic Medium Cond" pitchFamily="34" charset="0"/>
                <a:ea typeface="ＭＳ Ｐゴシック" pitchFamily="34" charset="-128"/>
              </a:rPr>
              <a:t>Physical Hazards    </a:t>
            </a:r>
          </a:p>
        </p:txBody>
      </p:sp>
      <p:sp>
        <p:nvSpPr>
          <p:cNvPr id="7" name="Content Placeholder 2"/>
          <p:cNvSpPr txBox="1">
            <a:spLocks/>
          </p:cNvSpPr>
          <p:nvPr/>
        </p:nvSpPr>
        <p:spPr bwMode="auto">
          <a:xfrm>
            <a:off x="381000" y="2667000"/>
            <a:ext cx="838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pitchFamily="34" charset="0"/>
              <a:buChar char="•"/>
              <a:defRPr sz="3200" b="1"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9BBB59"/>
              </a:buClr>
              <a:buSzTx/>
              <a:buFont typeface="Wingdings 2"/>
              <a:buChar char=""/>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rPr>
              <a:t>Flammable Liquids</a:t>
            </a:r>
          </a:p>
          <a:p>
            <a:pPr marL="274320" marR="0" lvl="0" indent="-274320" algn="l" defTabSz="914400" rtl="0" eaLnBrk="1" fontAlgn="auto" latinLnBrk="0" hangingPunct="1">
              <a:lnSpc>
                <a:spcPct val="100000"/>
              </a:lnSpc>
              <a:spcBef>
                <a:spcPct val="20000"/>
              </a:spcBef>
              <a:spcAft>
                <a:spcPts val="0"/>
              </a:spcAft>
              <a:buClr>
                <a:srgbClr val="9BBB59"/>
              </a:buClr>
              <a:buSzTx/>
              <a:buFont typeface="Wingdings 2"/>
              <a:buChar char=""/>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rPr>
              <a:t>Flammable Solids</a:t>
            </a:r>
          </a:p>
          <a:p>
            <a:pPr marL="274320" marR="0" lvl="0" indent="-274320" algn="l" defTabSz="914400" rtl="0" eaLnBrk="1" fontAlgn="auto" latinLnBrk="0" hangingPunct="1">
              <a:lnSpc>
                <a:spcPct val="100000"/>
              </a:lnSpc>
              <a:spcBef>
                <a:spcPct val="20000"/>
              </a:spcBef>
              <a:spcAft>
                <a:spcPts val="0"/>
              </a:spcAft>
              <a:buClr>
                <a:srgbClr val="9BBB59"/>
              </a:buClr>
              <a:buSzTx/>
              <a:buFont typeface="Wingdings 2"/>
              <a:buChar char=""/>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rPr>
              <a:t>Self-Reactive Chemicals</a:t>
            </a:r>
          </a:p>
          <a:p>
            <a:pPr marL="274320" marR="0" lvl="0" indent="-274320" algn="l" defTabSz="914400" rtl="0" eaLnBrk="1" fontAlgn="auto" latinLnBrk="0" hangingPunct="1">
              <a:lnSpc>
                <a:spcPct val="100000"/>
              </a:lnSpc>
              <a:spcBef>
                <a:spcPct val="20000"/>
              </a:spcBef>
              <a:spcAft>
                <a:spcPts val="0"/>
              </a:spcAft>
              <a:buClr>
                <a:srgbClr val="9BBB59"/>
              </a:buClr>
              <a:buSzTx/>
              <a:buFont typeface="Wingdings 2"/>
              <a:buChar char=""/>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rPr>
              <a:t>Pyrophoric Liquids</a:t>
            </a:r>
          </a:p>
          <a:p>
            <a:pPr marL="274320" marR="0" lvl="0" indent="-274320" algn="l" defTabSz="914400" rtl="0" eaLnBrk="1" fontAlgn="auto" latinLnBrk="0" hangingPunct="1">
              <a:lnSpc>
                <a:spcPct val="100000"/>
              </a:lnSpc>
              <a:spcBef>
                <a:spcPct val="20000"/>
              </a:spcBef>
              <a:spcAft>
                <a:spcPts val="0"/>
              </a:spcAft>
              <a:buClr>
                <a:srgbClr val="9BBB59"/>
              </a:buClr>
              <a:buSzTx/>
              <a:buFont typeface="Wingdings 2"/>
              <a:buChar char=""/>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rPr>
              <a:t>Pyrophoric Solid</a:t>
            </a:r>
          </a:p>
          <a:p>
            <a:pPr marL="274320" marR="0" lvl="0" indent="-274320" algn="l" defTabSz="914400" rtl="0" eaLnBrk="1" fontAlgn="auto" latinLnBrk="0" hangingPunct="1">
              <a:lnSpc>
                <a:spcPct val="100000"/>
              </a:lnSpc>
              <a:spcBef>
                <a:spcPct val="20000"/>
              </a:spcBef>
              <a:spcAft>
                <a:spcPts val="0"/>
              </a:spcAft>
              <a:buClr>
                <a:srgbClr val="9BBB59"/>
              </a:buClr>
              <a:buSzTx/>
              <a:buFont typeface="Wingdings 2"/>
              <a:buChar char=""/>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rPr>
              <a:t>Pyrophoric Gases</a:t>
            </a:r>
          </a:p>
          <a:p>
            <a:pPr marL="274320" marR="0" lvl="0" indent="-274320" algn="l" defTabSz="914400" rtl="0" eaLnBrk="1" fontAlgn="auto" latinLnBrk="0" hangingPunct="1">
              <a:lnSpc>
                <a:spcPct val="100000"/>
              </a:lnSpc>
              <a:spcBef>
                <a:spcPct val="20000"/>
              </a:spcBef>
              <a:spcAft>
                <a:spcPts val="0"/>
              </a:spcAft>
              <a:buClr>
                <a:srgbClr val="9BBB59"/>
              </a:buClr>
              <a:buSzTx/>
              <a:buFont typeface="Wingdings 2"/>
              <a:buChar char=""/>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rPr>
              <a:t>Self-heating Chemicals</a:t>
            </a:r>
          </a:p>
          <a:p>
            <a:pPr marL="274320" marR="0" lvl="0" indent="-274320" algn="l" defTabSz="914400" rtl="0" eaLnBrk="1" fontAlgn="auto" latinLnBrk="0" hangingPunct="1">
              <a:lnSpc>
                <a:spcPct val="100000"/>
              </a:lnSpc>
              <a:spcBef>
                <a:spcPct val="20000"/>
              </a:spcBef>
              <a:spcAft>
                <a:spcPts val="0"/>
              </a:spcAft>
              <a:buClr>
                <a:srgbClr val="9BBB59"/>
              </a:buClr>
              <a:buSzTx/>
              <a:buFont typeface="Wingdings 2"/>
              <a:buChar char=""/>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rPr>
              <a:t>Chemicals, which in contact with water, emit flammable gases</a:t>
            </a:r>
          </a:p>
        </p:txBody>
      </p:sp>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932" y="2743200"/>
            <a:ext cx="269716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5091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WBFD Training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152</TotalTime>
  <Words>1305</Words>
  <Application>Microsoft Office PowerPoint</Application>
  <PresentationFormat>On-screen Show (4:3)</PresentationFormat>
  <Paragraphs>278</Paragraphs>
  <Slides>30</Slides>
  <Notes>2</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Elemental</vt:lpstr>
      <vt:lpstr>WBFD Training Template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run</dc:creator>
  <cp:lastModifiedBy>run</cp:lastModifiedBy>
  <cp:revision>19</cp:revision>
  <dcterms:created xsi:type="dcterms:W3CDTF">2013-11-22T15:00:36Z</dcterms:created>
  <dcterms:modified xsi:type="dcterms:W3CDTF">2013-11-22T17:41:00Z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